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58"/>
  </p:notesMasterIdLst>
  <p:sldIdLst>
    <p:sldId id="270" r:id="rId2"/>
    <p:sldId id="315" r:id="rId3"/>
    <p:sldId id="311" r:id="rId4"/>
    <p:sldId id="337" r:id="rId5"/>
    <p:sldId id="276" r:id="rId6"/>
    <p:sldId id="281" r:id="rId7"/>
    <p:sldId id="274" r:id="rId8"/>
    <p:sldId id="263" r:id="rId9"/>
    <p:sldId id="273" r:id="rId10"/>
    <p:sldId id="272" r:id="rId11"/>
    <p:sldId id="275" r:id="rId12"/>
    <p:sldId id="266" r:id="rId13"/>
    <p:sldId id="259" r:id="rId14"/>
    <p:sldId id="258" r:id="rId15"/>
    <p:sldId id="269" r:id="rId16"/>
    <p:sldId id="264" r:id="rId17"/>
    <p:sldId id="284" r:id="rId18"/>
    <p:sldId id="285" r:id="rId19"/>
    <p:sldId id="271" r:id="rId20"/>
    <p:sldId id="291" r:id="rId21"/>
    <p:sldId id="295" r:id="rId22"/>
    <p:sldId id="292" r:id="rId23"/>
    <p:sldId id="293" r:id="rId24"/>
    <p:sldId id="294" r:id="rId25"/>
    <p:sldId id="286" r:id="rId26"/>
    <p:sldId id="287" r:id="rId27"/>
    <p:sldId id="312" r:id="rId28"/>
    <p:sldId id="338" r:id="rId29"/>
    <p:sldId id="288" r:id="rId30"/>
    <p:sldId id="319" r:id="rId31"/>
    <p:sldId id="327" r:id="rId32"/>
    <p:sldId id="322" r:id="rId33"/>
    <p:sldId id="323" r:id="rId34"/>
    <p:sldId id="321" r:id="rId35"/>
    <p:sldId id="324" r:id="rId36"/>
    <p:sldId id="325" r:id="rId37"/>
    <p:sldId id="326" r:id="rId38"/>
    <p:sldId id="336" r:id="rId39"/>
    <p:sldId id="330" r:id="rId40"/>
    <p:sldId id="331" r:id="rId41"/>
    <p:sldId id="332" r:id="rId42"/>
    <p:sldId id="313" r:id="rId43"/>
    <p:sldId id="339" r:id="rId44"/>
    <p:sldId id="318" r:id="rId45"/>
    <p:sldId id="300" r:id="rId46"/>
    <p:sldId id="301" r:id="rId47"/>
    <p:sldId id="303" r:id="rId48"/>
    <p:sldId id="304" r:id="rId49"/>
    <p:sldId id="309" r:id="rId50"/>
    <p:sldId id="310" r:id="rId51"/>
    <p:sldId id="335" r:id="rId52"/>
    <p:sldId id="305" r:id="rId53"/>
    <p:sldId id="306" r:id="rId54"/>
    <p:sldId id="320" r:id="rId55"/>
    <p:sldId id="334" r:id="rId56"/>
    <p:sldId id="307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0B4"/>
    <a:srgbClr val="A9D5E5"/>
    <a:srgbClr val="CB1C05"/>
    <a:srgbClr val="8F1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141"/>
    <p:restoredTop sz="94595"/>
  </p:normalViewPr>
  <p:slideViewPr>
    <p:cSldViewPr snapToGrid="0" snapToObjects="1">
      <p:cViewPr>
        <p:scale>
          <a:sx n="79" d="100"/>
          <a:sy n="79" d="100"/>
        </p:scale>
        <p:origin x="92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3D0A54-81BA-334E-9B5B-42B57A72F2B9}" type="doc">
      <dgm:prSet loTypeId="urn:microsoft.com/office/officeart/2008/layout/VerticalCurvedLis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7AEC1209-441F-8C46-94AF-1D1C4F95E83F}">
      <dgm:prSet phldrT="[Texte]"/>
      <dgm:spPr/>
      <dgm:t>
        <a:bodyPr/>
        <a:lstStyle/>
        <a:p>
          <a:r>
            <a:rPr lang="fr-FR" smtClean="0"/>
            <a:t>IoE (Internet of everything)</a:t>
          </a:r>
          <a:endParaRPr lang="fr-FR" dirty="0"/>
        </a:p>
      </dgm:t>
    </dgm:pt>
    <dgm:pt modelId="{8DBB268E-C542-B14E-A9CB-F786A17C716B}" type="parTrans" cxnId="{82591775-19FD-7D46-B2A9-95D12C3BDFE4}">
      <dgm:prSet/>
      <dgm:spPr/>
      <dgm:t>
        <a:bodyPr/>
        <a:lstStyle/>
        <a:p>
          <a:endParaRPr lang="fr-FR"/>
        </a:p>
      </dgm:t>
    </dgm:pt>
    <dgm:pt modelId="{8C5531B9-B1AD-B14B-94D4-4D8AE76EF842}" type="sibTrans" cxnId="{82591775-19FD-7D46-B2A9-95D12C3BDFE4}">
      <dgm:prSet/>
      <dgm:spPr/>
      <dgm:t>
        <a:bodyPr/>
        <a:lstStyle/>
        <a:p>
          <a:endParaRPr lang="fr-FR"/>
        </a:p>
      </dgm:t>
    </dgm:pt>
    <dgm:pt modelId="{72D1AE67-FCD1-3948-9A71-61ACB7DB980D}">
      <dgm:prSet phldrT="[Texte]"/>
      <dgm:spPr/>
      <dgm:t>
        <a:bodyPr/>
        <a:lstStyle/>
        <a:p>
          <a:r>
            <a:rPr lang="fr-FR" smtClean="0"/>
            <a:t>IoT (Internet</a:t>
          </a:r>
          <a:r>
            <a:rPr lang="fr-FR" baseline="0" smtClean="0"/>
            <a:t> of things)</a:t>
          </a:r>
          <a:endParaRPr lang="fr-FR" dirty="0"/>
        </a:p>
      </dgm:t>
    </dgm:pt>
    <dgm:pt modelId="{14E5D887-B468-8249-BE77-5BE30DAF1265}" type="parTrans" cxnId="{300DAA87-32FA-C04D-9B17-ABEB7F5C8180}">
      <dgm:prSet/>
      <dgm:spPr/>
      <dgm:t>
        <a:bodyPr/>
        <a:lstStyle/>
        <a:p>
          <a:endParaRPr lang="fr-FR"/>
        </a:p>
      </dgm:t>
    </dgm:pt>
    <dgm:pt modelId="{C74D167F-7EA9-0B4F-ABFA-F98B03823D55}" type="sibTrans" cxnId="{300DAA87-32FA-C04D-9B17-ABEB7F5C8180}">
      <dgm:prSet/>
      <dgm:spPr/>
      <dgm:t>
        <a:bodyPr/>
        <a:lstStyle/>
        <a:p>
          <a:endParaRPr lang="fr-FR"/>
        </a:p>
      </dgm:t>
    </dgm:pt>
    <dgm:pt modelId="{04B6655E-084A-534E-B0A4-B93E36C90951}">
      <dgm:prSet phldrT="[Texte]"/>
      <dgm:spPr/>
      <dgm:t>
        <a:bodyPr/>
        <a:lstStyle/>
        <a:p>
          <a:r>
            <a:rPr lang="fr-FR" smtClean="0"/>
            <a:t>I</a:t>
          </a:r>
          <a:r>
            <a:rPr lang="fr-FR" baseline="0" smtClean="0"/>
            <a:t>    IIoT (Industrial Internet of things)</a:t>
          </a:r>
          <a:endParaRPr lang="fr-FR" dirty="0"/>
        </a:p>
      </dgm:t>
    </dgm:pt>
    <dgm:pt modelId="{FCDC2B32-D52C-1F48-BEBC-719F1F9FE908}" type="parTrans" cxnId="{504D07F8-E2CD-3A49-967A-B00969B2948C}">
      <dgm:prSet/>
      <dgm:spPr/>
      <dgm:t>
        <a:bodyPr/>
        <a:lstStyle/>
        <a:p>
          <a:endParaRPr lang="fr-FR"/>
        </a:p>
      </dgm:t>
    </dgm:pt>
    <dgm:pt modelId="{8F9D112C-E9C9-EC41-AA9B-28E743F101E7}" type="sibTrans" cxnId="{504D07F8-E2CD-3A49-967A-B00969B2948C}">
      <dgm:prSet/>
      <dgm:spPr/>
      <dgm:t>
        <a:bodyPr/>
        <a:lstStyle/>
        <a:p>
          <a:endParaRPr lang="fr-FR"/>
        </a:p>
      </dgm:t>
    </dgm:pt>
    <dgm:pt modelId="{F2510E06-5828-0442-9C98-F01CA66DDAB1}">
      <dgm:prSet/>
      <dgm:spPr/>
      <dgm:t>
        <a:bodyPr/>
        <a:lstStyle/>
        <a:p>
          <a:r>
            <a:rPr lang="fr-FR" smtClean="0"/>
            <a:t>M2M (Machine to Machine)</a:t>
          </a:r>
          <a:endParaRPr lang="fr-FR" dirty="0"/>
        </a:p>
      </dgm:t>
    </dgm:pt>
    <dgm:pt modelId="{534DE9D6-B343-3643-BCCA-564E89AF994F}" type="parTrans" cxnId="{E3BBF7C0-2D3D-F94C-A1F6-0F30342A0712}">
      <dgm:prSet/>
      <dgm:spPr/>
      <dgm:t>
        <a:bodyPr/>
        <a:lstStyle/>
        <a:p>
          <a:endParaRPr lang="fr-FR"/>
        </a:p>
      </dgm:t>
    </dgm:pt>
    <dgm:pt modelId="{F7E5566B-FECA-6746-9484-92FBDB3C230B}" type="sibTrans" cxnId="{E3BBF7C0-2D3D-F94C-A1F6-0F30342A0712}">
      <dgm:prSet/>
      <dgm:spPr/>
      <dgm:t>
        <a:bodyPr/>
        <a:lstStyle/>
        <a:p>
          <a:endParaRPr lang="fr-FR"/>
        </a:p>
      </dgm:t>
    </dgm:pt>
    <dgm:pt modelId="{80A0B628-55BD-A048-84AF-DBF897A473FB}">
      <dgm:prSet/>
      <dgm:spPr/>
      <dgm:t>
        <a:bodyPr/>
        <a:lstStyle/>
        <a:p>
          <a:r>
            <a:rPr lang="fr-FR" smtClean="0"/>
            <a:t>Industry 4.0 </a:t>
          </a:r>
          <a:endParaRPr lang="fr-FR" dirty="0"/>
        </a:p>
      </dgm:t>
    </dgm:pt>
    <dgm:pt modelId="{FCDB7B46-7C7D-DD4B-8DAA-7E15AB5725A7}" type="parTrans" cxnId="{0CB4A0B3-2A69-9E42-8864-09C6A7B58907}">
      <dgm:prSet/>
      <dgm:spPr/>
      <dgm:t>
        <a:bodyPr/>
        <a:lstStyle/>
        <a:p>
          <a:endParaRPr lang="fr-FR"/>
        </a:p>
      </dgm:t>
    </dgm:pt>
    <dgm:pt modelId="{FDA0C809-E2AB-4A40-ABF8-D98CAFE79298}" type="sibTrans" cxnId="{0CB4A0B3-2A69-9E42-8864-09C6A7B58907}">
      <dgm:prSet/>
      <dgm:spPr/>
      <dgm:t>
        <a:bodyPr/>
        <a:lstStyle/>
        <a:p>
          <a:endParaRPr lang="fr-FR"/>
        </a:p>
      </dgm:t>
    </dgm:pt>
    <dgm:pt modelId="{BBFDDE16-A47F-FE45-A3AA-83E6B3FB8323}" type="pres">
      <dgm:prSet presAssocID="{E63D0A54-81BA-334E-9B5B-42B57A72F2B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D358F67C-D21F-5A49-8108-AB6D562E453F}" type="pres">
      <dgm:prSet presAssocID="{E63D0A54-81BA-334E-9B5B-42B57A72F2B9}" presName="Name1" presStyleCnt="0"/>
      <dgm:spPr/>
      <dgm:t>
        <a:bodyPr/>
        <a:lstStyle/>
        <a:p>
          <a:endParaRPr lang="fr-FR"/>
        </a:p>
      </dgm:t>
    </dgm:pt>
    <dgm:pt modelId="{ADB3F27C-00E1-314E-AEC7-87F58F4E63CB}" type="pres">
      <dgm:prSet presAssocID="{E63D0A54-81BA-334E-9B5B-42B57A72F2B9}" presName="cycle" presStyleCnt="0"/>
      <dgm:spPr/>
      <dgm:t>
        <a:bodyPr/>
        <a:lstStyle/>
        <a:p>
          <a:endParaRPr lang="fr-FR"/>
        </a:p>
      </dgm:t>
    </dgm:pt>
    <dgm:pt modelId="{F80FD347-3108-6344-B0FE-E8B6B0ED3943}" type="pres">
      <dgm:prSet presAssocID="{E63D0A54-81BA-334E-9B5B-42B57A72F2B9}" presName="srcNode" presStyleLbl="node1" presStyleIdx="0" presStyleCnt="5"/>
      <dgm:spPr/>
      <dgm:t>
        <a:bodyPr/>
        <a:lstStyle/>
        <a:p>
          <a:endParaRPr lang="fr-FR"/>
        </a:p>
      </dgm:t>
    </dgm:pt>
    <dgm:pt modelId="{18C9C856-4EAA-1148-B3A9-32729CEC3DA1}" type="pres">
      <dgm:prSet presAssocID="{E63D0A54-81BA-334E-9B5B-42B57A72F2B9}" presName="conn" presStyleLbl="parChTrans1D2" presStyleIdx="0" presStyleCnt="1"/>
      <dgm:spPr/>
      <dgm:t>
        <a:bodyPr/>
        <a:lstStyle/>
        <a:p>
          <a:endParaRPr lang="fr-FR"/>
        </a:p>
      </dgm:t>
    </dgm:pt>
    <dgm:pt modelId="{FD9E4394-F1BB-D747-8677-637E2EDB5C63}" type="pres">
      <dgm:prSet presAssocID="{E63D0A54-81BA-334E-9B5B-42B57A72F2B9}" presName="extraNode" presStyleLbl="node1" presStyleIdx="0" presStyleCnt="5"/>
      <dgm:spPr/>
      <dgm:t>
        <a:bodyPr/>
        <a:lstStyle/>
        <a:p>
          <a:endParaRPr lang="fr-FR"/>
        </a:p>
      </dgm:t>
    </dgm:pt>
    <dgm:pt modelId="{8D6B501E-8C2F-574E-97DE-79FBEFDF9EBF}" type="pres">
      <dgm:prSet presAssocID="{E63D0A54-81BA-334E-9B5B-42B57A72F2B9}" presName="dstNode" presStyleLbl="node1" presStyleIdx="0" presStyleCnt="5"/>
      <dgm:spPr/>
      <dgm:t>
        <a:bodyPr/>
        <a:lstStyle/>
        <a:p>
          <a:endParaRPr lang="fr-FR"/>
        </a:p>
      </dgm:t>
    </dgm:pt>
    <dgm:pt modelId="{439486BA-4D2E-604F-977F-0FF749D77D10}" type="pres">
      <dgm:prSet presAssocID="{7AEC1209-441F-8C46-94AF-1D1C4F95E83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E38BBE-30B7-8D4B-8D65-9803757ACC72}" type="pres">
      <dgm:prSet presAssocID="{7AEC1209-441F-8C46-94AF-1D1C4F95E83F}" presName="accent_1" presStyleCnt="0"/>
      <dgm:spPr/>
      <dgm:t>
        <a:bodyPr/>
        <a:lstStyle/>
        <a:p>
          <a:endParaRPr lang="fr-FR"/>
        </a:p>
      </dgm:t>
    </dgm:pt>
    <dgm:pt modelId="{8270D26B-DF27-9544-825B-E75CD131F9AD}" type="pres">
      <dgm:prSet presAssocID="{7AEC1209-441F-8C46-94AF-1D1C4F95E83F}" presName="accentRepeatNode" presStyleLbl="solidFgAcc1" presStyleIdx="0" presStyleCnt="5"/>
      <dgm:spPr/>
      <dgm:t>
        <a:bodyPr/>
        <a:lstStyle/>
        <a:p>
          <a:endParaRPr lang="fr-FR"/>
        </a:p>
      </dgm:t>
    </dgm:pt>
    <dgm:pt modelId="{0556D619-60FC-6048-8AF3-6076C1182ED9}" type="pres">
      <dgm:prSet presAssocID="{72D1AE67-FCD1-3948-9A71-61ACB7DB980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7F3DAF-B2FC-4146-9AF3-0D4A1868B5AB}" type="pres">
      <dgm:prSet presAssocID="{72D1AE67-FCD1-3948-9A71-61ACB7DB980D}" presName="accent_2" presStyleCnt="0"/>
      <dgm:spPr/>
      <dgm:t>
        <a:bodyPr/>
        <a:lstStyle/>
        <a:p>
          <a:endParaRPr lang="fr-FR"/>
        </a:p>
      </dgm:t>
    </dgm:pt>
    <dgm:pt modelId="{82CF9D9E-7A02-FA44-9B99-1B18314238ED}" type="pres">
      <dgm:prSet presAssocID="{72D1AE67-FCD1-3948-9A71-61ACB7DB980D}" presName="accentRepeatNode" presStyleLbl="solidFgAcc1" presStyleIdx="1" presStyleCnt="5"/>
      <dgm:spPr/>
      <dgm:t>
        <a:bodyPr/>
        <a:lstStyle/>
        <a:p>
          <a:endParaRPr lang="fr-FR"/>
        </a:p>
      </dgm:t>
    </dgm:pt>
    <dgm:pt modelId="{97E3E218-557F-7041-B60D-32F70CCB4D45}" type="pres">
      <dgm:prSet presAssocID="{04B6655E-084A-534E-B0A4-B93E36C90951}" presName="text_3" presStyleLbl="node1" presStyleIdx="2" presStyleCnt="5" custScaleX="112461" custLinFactNeighborX="4332" custLinFactNeighborY="1438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A75BE-9F38-8743-B7FB-A0E0F199C0D6}" type="pres">
      <dgm:prSet presAssocID="{04B6655E-084A-534E-B0A4-B93E36C90951}" presName="accent_3" presStyleCnt="0"/>
      <dgm:spPr/>
      <dgm:t>
        <a:bodyPr/>
        <a:lstStyle/>
        <a:p>
          <a:endParaRPr lang="fr-FR"/>
        </a:p>
      </dgm:t>
    </dgm:pt>
    <dgm:pt modelId="{095D9F45-5642-8344-B829-9091D886C8E2}" type="pres">
      <dgm:prSet presAssocID="{04B6655E-084A-534E-B0A4-B93E36C90951}" presName="accentRepeatNode" presStyleLbl="solidFgAcc1" presStyleIdx="2" presStyleCnt="5"/>
      <dgm:spPr/>
      <dgm:t>
        <a:bodyPr/>
        <a:lstStyle/>
        <a:p>
          <a:endParaRPr lang="fr-FR"/>
        </a:p>
      </dgm:t>
    </dgm:pt>
    <dgm:pt modelId="{D0A8AB70-6435-8A42-AAC9-A3637BFB6789}" type="pres">
      <dgm:prSet presAssocID="{F2510E06-5828-0442-9C98-F01CA66DDAB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ED3D73-62CC-C04B-A82D-400A359FD9DC}" type="pres">
      <dgm:prSet presAssocID="{F2510E06-5828-0442-9C98-F01CA66DDAB1}" presName="accent_4" presStyleCnt="0"/>
      <dgm:spPr/>
      <dgm:t>
        <a:bodyPr/>
        <a:lstStyle/>
        <a:p>
          <a:endParaRPr lang="fr-FR"/>
        </a:p>
      </dgm:t>
    </dgm:pt>
    <dgm:pt modelId="{93DB1E77-D3C7-FC48-B66B-2902B764AEE4}" type="pres">
      <dgm:prSet presAssocID="{F2510E06-5828-0442-9C98-F01CA66DDAB1}" presName="accentRepeatNode" presStyleLbl="solidFgAcc1" presStyleIdx="3" presStyleCnt="5"/>
      <dgm:spPr/>
      <dgm:t>
        <a:bodyPr/>
        <a:lstStyle/>
        <a:p>
          <a:endParaRPr lang="fr-FR"/>
        </a:p>
      </dgm:t>
    </dgm:pt>
    <dgm:pt modelId="{75522305-8467-3640-853E-0E48F2205ED9}" type="pres">
      <dgm:prSet presAssocID="{80A0B628-55BD-A048-84AF-DBF897A473FB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A7A673-47F5-5747-A277-D70704792214}" type="pres">
      <dgm:prSet presAssocID="{80A0B628-55BD-A048-84AF-DBF897A473FB}" presName="accent_5" presStyleCnt="0"/>
      <dgm:spPr/>
      <dgm:t>
        <a:bodyPr/>
        <a:lstStyle/>
        <a:p>
          <a:endParaRPr lang="fr-FR"/>
        </a:p>
      </dgm:t>
    </dgm:pt>
    <dgm:pt modelId="{1A0544A1-F394-6F4C-8EA2-4788E6375577}" type="pres">
      <dgm:prSet presAssocID="{80A0B628-55BD-A048-84AF-DBF897A473FB}" presName="accentRepeatNode" presStyleLbl="solidFgAcc1" presStyleIdx="4" presStyleCnt="5"/>
      <dgm:spPr/>
      <dgm:t>
        <a:bodyPr/>
        <a:lstStyle/>
        <a:p>
          <a:endParaRPr lang="fr-FR"/>
        </a:p>
      </dgm:t>
    </dgm:pt>
  </dgm:ptLst>
  <dgm:cxnLst>
    <dgm:cxn modelId="{B06A9278-7D47-F144-B6EF-061800F5D26E}" type="presOf" srcId="{7AEC1209-441F-8C46-94AF-1D1C4F95E83F}" destId="{439486BA-4D2E-604F-977F-0FF749D77D10}" srcOrd="0" destOrd="0" presId="urn:microsoft.com/office/officeart/2008/layout/VerticalCurvedList"/>
    <dgm:cxn modelId="{E3BBF7C0-2D3D-F94C-A1F6-0F30342A0712}" srcId="{E63D0A54-81BA-334E-9B5B-42B57A72F2B9}" destId="{F2510E06-5828-0442-9C98-F01CA66DDAB1}" srcOrd="3" destOrd="0" parTransId="{534DE9D6-B343-3643-BCCA-564E89AF994F}" sibTransId="{F7E5566B-FECA-6746-9484-92FBDB3C230B}"/>
    <dgm:cxn modelId="{0B93724F-265B-CE4B-8D4E-F8063255EE0E}" type="presOf" srcId="{8C5531B9-B1AD-B14B-94D4-4D8AE76EF842}" destId="{18C9C856-4EAA-1148-B3A9-32729CEC3DA1}" srcOrd="0" destOrd="0" presId="urn:microsoft.com/office/officeart/2008/layout/VerticalCurvedList"/>
    <dgm:cxn modelId="{0CB4A0B3-2A69-9E42-8864-09C6A7B58907}" srcId="{E63D0A54-81BA-334E-9B5B-42B57A72F2B9}" destId="{80A0B628-55BD-A048-84AF-DBF897A473FB}" srcOrd="4" destOrd="0" parTransId="{FCDB7B46-7C7D-DD4B-8DAA-7E15AB5725A7}" sibTransId="{FDA0C809-E2AB-4A40-ABF8-D98CAFE79298}"/>
    <dgm:cxn modelId="{95495BEE-1079-6A4F-A793-AB57CE89886F}" type="presOf" srcId="{80A0B628-55BD-A048-84AF-DBF897A473FB}" destId="{75522305-8467-3640-853E-0E48F2205ED9}" srcOrd="0" destOrd="0" presId="urn:microsoft.com/office/officeart/2008/layout/VerticalCurvedList"/>
    <dgm:cxn modelId="{BC0EE9FD-52FC-B54B-9129-E395FDC9672C}" type="presOf" srcId="{72D1AE67-FCD1-3948-9A71-61ACB7DB980D}" destId="{0556D619-60FC-6048-8AF3-6076C1182ED9}" srcOrd="0" destOrd="0" presId="urn:microsoft.com/office/officeart/2008/layout/VerticalCurvedList"/>
    <dgm:cxn modelId="{5C9CBDA6-0BA9-F745-996E-2F540B22CBB4}" type="presOf" srcId="{E63D0A54-81BA-334E-9B5B-42B57A72F2B9}" destId="{BBFDDE16-A47F-FE45-A3AA-83E6B3FB8323}" srcOrd="0" destOrd="0" presId="urn:microsoft.com/office/officeart/2008/layout/VerticalCurvedList"/>
    <dgm:cxn modelId="{300DAA87-32FA-C04D-9B17-ABEB7F5C8180}" srcId="{E63D0A54-81BA-334E-9B5B-42B57A72F2B9}" destId="{72D1AE67-FCD1-3948-9A71-61ACB7DB980D}" srcOrd="1" destOrd="0" parTransId="{14E5D887-B468-8249-BE77-5BE30DAF1265}" sibTransId="{C74D167F-7EA9-0B4F-ABFA-F98B03823D55}"/>
    <dgm:cxn modelId="{504D07F8-E2CD-3A49-967A-B00969B2948C}" srcId="{E63D0A54-81BA-334E-9B5B-42B57A72F2B9}" destId="{04B6655E-084A-534E-B0A4-B93E36C90951}" srcOrd="2" destOrd="0" parTransId="{FCDC2B32-D52C-1F48-BEBC-719F1F9FE908}" sibTransId="{8F9D112C-E9C9-EC41-AA9B-28E743F101E7}"/>
    <dgm:cxn modelId="{82591775-19FD-7D46-B2A9-95D12C3BDFE4}" srcId="{E63D0A54-81BA-334E-9B5B-42B57A72F2B9}" destId="{7AEC1209-441F-8C46-94AF-1D1C4F95E83F}" srcOrd="0" destOrd="0" parTransId="{8DBB268E-C542-B14E-A9CB-F786A17C716B}" sibTransId="{8C5531B9-B1AD-B14B-94D4-4D8AE76EF842}"/>
    <dgm:cxn modelId="{9130443E-D212-C04C-83E7-F281E98F206C}" type="presOf" srcId="{F2510E06-5828-0442-9C98-F01CA66DDAB1}" destId="{D0A8AB70-6435-8A42-AAC9-A3637BFB6789}" srcOrd="0" destOrd="0" presId="urn:microsoft.com/office/officeart/2008/layout/VerticalCurvedList"/>
    <dgm:cxn modelId="{94F71F53-58D5-A84B-BB36-7C01CDD6347F}" type="presOf" srcId="{04B6655E-084A-534E-B0A4-B93E36C90951}" destId="{97E3E218-557F-7041-B60D-32F70CCB4D45}" srcOrd="0" destOrd="0" presId="urn:microsoft.com/office/officeart/2008/layout/VerticalCurvedList"/>
    <dgm:cxn modelId="{D9AF2CB1-B092-644D-85D5-FD1F990F8FCD}" type="presParOf" srcId="{BBFDDE16-A47F-FE45-A3AA-83E6B3FB8323}" destId="{D358F67C-D21F-5A49-8108-AB6D562E453F}" srcOrd="0" destOrd="0" presId="urn:microsoft.com/office/officeart/2008/layout/VerticalCurvedList"/>
    <dgm:cxn modelId="{BD8F601B-41ED-154C-BFAE-78B165CABADD}" type="presParOf" srcId="{D358F67C-D21F-5A49-8108-AB6D562E453F}" destId="{ADB3F27C-00E1-314E-AEC7-87F58F4E63CB}" srcOrd="0" destOrd="0" presId="urn:microsoft.com/office/officeart/2008/layout/VerticalCurvedList"/>
    <dgm:cxn modelId="{B8011493-6497-AC48-8E60-5E82F3FE7C18}" type="presParOf" srcId="{ADB3F27C-00E1-314E-AEC7-87F58F4E63CB}" destId="{F80FD347-3108-6344-B0FE-E8B6B0ED3943}" srcOrd="0" destOrd="0" presId="urn:microsoft.com/office/officeart/2008/layout/VerticalCurvedList"/>
    <dgm:cxn modelId="{6A55AD38-DBF6-FB4F-A1CA-0C430C87BC41}" type="presParOf" srcId="{ADB3F27C-00E1-314E-AEC7-87F58F4E63CB}" destId="{18C9C856-4EAA-1148-B3A9-32729CEC3DA1}" srcOrd="1" destOrd="0" presId="urn:microsoft.com/office/officeart/2008/layout/VerticalCurvedList"/>
    <dgm:cxn modelId="{C91B5DC9-316A-7249-B883-602DA0021654}" type="presParOf" srcId="{ADB3F27C-00E1-314E-AEC7-87F58F4E63CB}" destId="{FD9E4394-F1BB-D747-8677-637E2EDB5C63}" srcOrd="2" destOrd="0" presId="urn:microsoft.com/office/officeart/2008/layout/VerticalCurvedList"/>
    <dgm:cxn modelId="{FB513081-23D4-B84A-ADF7-5FA910F3C4C9}" type="presParOf" srcId="{ADB3F27C-00E1-314E-AEC7-87F58F4E63CB}" destId="{8D6B501E-8C2F-574E-97DE-79FBEFDF9EBF}" srcOrd="3" destOrd="0" presId="urn:microsoft.com/office/officeart/2008/layout/VerticalCurvedList"/>
    <dgm:cxn modelId="{F00F71DF-559F-364B-AC97-C7BD5A0BDD33}" type="presParOf" srcId="{D358F67C-D21F-5A49-8108-AB6D562E453F}" destId="{439486BA-4D2E-604F-977F-0FF749D77D10}" srcOrd="1" destOrd="0" presId="urn:microsoft.com/office/officeart/2008/layout/VerticalCurvedList"/>
    <dgm:cxn modelId="{22F3F972-6BB3-4C4F-B42F-8737E2461466}" type="presParOf" srcId="{D358F67C-D21F-5A49-8108-AB6D562E453F}" destId="{31E38BBE-30B7-8D4B-8D65-9803757ACC72}" srcOrd="2" destOrd="0" presId="urn:microsoft.com/office/officeart/2008/layout/VerticalCurvedList"/>
    <dgm:cxn modelId="{BF92AFAC-7EF4-464C-AC56-061A38E377C2}" type="presParOf" srcId="{31E38BBE-30B7-8D4B-8D65-9803757ACC72}" destId="{8270D26B-DF27-9544-825B-E75CD131F9AD}" srcOrd="0" destOrd="0" presId="urn:microsoft.com/office/officeart/2008/layout/VerticalCurvedList"/>
    <dgm:cxn modelId="{CD3E408D-560A-D742-BCAC-6D9BB93EE034}" type="presParOf" srcId="{D358F67C-D21F-5A49-8108-AB6D562E453F}" destId="{0556D619-60FC-6048-8AF3-6076C1182ED9}" srcOrd="3" destOrd="0" presId="urn:microsoft.com/office/officeart/2008/layout/VerticalCurvedList"/>
    <dgm:cxn modelId="{18C718E5-BEDE-6447-ADD4-F26620E7C523}" type="presParOf" srcId="{D358F67C-D21F-5A49-8108-AB6D562E453F}" destId="{467F3DAF-B2FC-4146-9AF3-0D4A1868B5AB}" srcOrd="4" destOrd="0" presId="urn:microsoft.com/office/officeart/2008/layout/VerticalCurvedList"/>
    <dgm:cxn modelId="{163F4780-9A2B-1849-A9F2-D8AEFE05F2C5}" type="presParOf" srcId="{467F3DAF-B2FC-4146-9AF3-0D4A1868B5AB}" destId="{82CF9D9E-7A02-FA44-9B99-1B18314238ED}" srcOrd="0" destOrd="0" presId="urn:microsoft.com/office/officeart/2008/layout/VerticalCurvedList"/>
    <dgm:cxn modelId="{AF63501D-A05B-1B4C-9A57-0F99B0971474}" type="presParOf" srcId="{D358F67C-D21F-5A49-8108-AB6D562E453F}" destId="{97E3E218-557F-7041-B60D-32F70CCB4D45}" srcOrd="5" destOrd="0" presId="urn:microsoft.com/office/officeart/2008/layout/VerticalCurvedList"/>
    <dgm:cxn modelId="{A7BF3277-4DD8-CA4E-B1B8-C776A40559C2}" type="presParOf" srcId="{D358F67C-D21F-5A49-8108-AB6D562E453F}" destId="{CBDA75BE-9F38-8743-B7FB-A0E0F199C0D6}" srcOrd="6" destOrd="0" presId="urn:microsoft.com/office/officeart/2008/layout/VerticalCurvedList"/>
    <dgm:cxn modelId="{247F8417-915C-804D-93BE-0FDF28804F61}" type="presParOf" srcId="{CBDA75BE-9F38-8743-B7FB-A0E0F199C0D6}" destId="{095D9F45-5642-8344-B829-9091D886C8E2}" srcOrd="0" destOrd="0" presId="urn:microsoft.com/office/officeart/2008/layout/VerticalCurvedList"/>
    <dgm:cxn modelId="{AA4CB99A-581D-4C45-A418-3BE6F7861315}" type="presParOf" srcId="{D358F67C-D21F-5A49-8108-AB6D562E453F}" destId="{D0A8AB70-6435-8A42-AAC9-A3637BFB6789}" srcOrd="7" destOrd="0" presId="urn:microsoft.com/office/officeart/2008/layout/VerticalCurvedList"/>
    <dgm:cxn modelId="{89B01309-43F5-F440-9D53-486167701788}" type="presParOf" srcId="{D358F67C-D21F-5A49-8108-AB6D562E453F}" destId="{80ED3D73-62CC-C04B-A82D-400A359FD9DC}" srcOrd="8" destOrd="0" presId="urn:microsoft.com/office/officeart/2008/layout/VerticalCurvedList"/>
    <dgm:cxn modelId="{B64E6644-5C65-C548-BA09-D258DC0B2C74}" type="presParOf" srcId="{80ED3D73-62CC-C04B-A82D-400A359FD9DC}" destId="{93DB1E77-D3C7-FC48-B66B-2902B764AEE4}" srcOrd="0" destOrd="0" presId="urn:microsoft.com/office/officeart/2008/layout/VerticalCurvedList"/>
    <dgm:cxn modelId="{4E871766-84D4-2047-9150-757113C57326}" type="presParOf" srcId="{D358F67C-D21F-5A49-8108-AB6D562E453F}" destId="{75522305-8467-3640-853E-0E48F2205ED9}" srcOrd="9" destOrd="0" presId="urn:microsoft.com/office/officeart/2008/layout/VerticalCurvedList"/>
    <dgm:cxn modelId="{9125F3DF-BB45-7148-8622-FB618566A7F5}" type="presParOf" srcId="{D358F67C-D21F-5A49-8108-AB6D562E453F}" destId="{FFA7A673-47F5-5747-A277-D70704792214}" srcOrd="10" destOrd="0" presId="urn:microsoft.com/office/officeart/2008/layout/VerticalCurvedList"/>
    <dgm:cxn modelId="{678C212D-4D54-1042-B164-580924C53459}" type="presParOf" srcId="{FFA7A673-47F5-5747-A277-D70704792214}" destId="{1A0544A1-F394-6F4C-8EA2-4788E63755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9C856-4EAA-1148-B3A9-32729CEC3DA1}">
      <dsp:nvSpPr>
        <dsp:cNvPr id="0" name=""/>
        <dsp:cNvSpPr/>
      </dsp:nvSpPr>
      <dsp:spPr>
        <a:xfrm>
          <a:off x="-4785218" y="-695883"/>
          <a:ext cx="5406206" cy="5406206"/>
        </a:xfrm>
        <a:prstGeom prst="blockArc">
          <a:avLst>
            <a:gd name="adj1" fmla="val 18900000"/>
            <a:gd name="adj2" fmla="val 2700000"/>
            <a:gd name="adj3" fmla="val 400"/>
          </a:avLst>
        </a:pr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9486BA-4D2E-604F-977F-0FF749D77D10}">
      <dsp:nvSpPr>
        <dsp:cNvPr id="0" name=""/>
        <dsp:cNvSpPr/>
      </dsp:nvSpPr>
      <dsp:spPr>
        <a:xfrm>
          <a:off x="133002" y="250822"/>
          <a:ext cx="8397403" cy="50196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8435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smtClean="0"/>
            <a:t>IoE (Internet of everything)</a:t>
          </a:r>
          <a:endParaRPr lang="fr-FR" sz="2700" kern="1200" dirty="0"/>
        </a:p>
      </dsp:txBody>
      <dsp:txXfrm>
        <a:off x="133002" y="250822"/>
        <a:ext cx="8397403" cy="501965"/>
      </dsp:txXfrm>
    </dsp:sp>
    <dsp:sp modelId="{8270D26B-DF27-9544-825B-E75CD131F9AD}">
      <dsp:nvSpPr>
        <dsp:cNvPr id="0" name=""/>
        <dsp:cNvSpPr/>
      </dsp:nvSpPr>
      <dsp:spPr>
        <a:xfrm>
          <a:off x="-180725" y="188076"/>
          <a:ext cx="627456" cy="6274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6D619-60FC-6048-8AF3-6076C1182ED9}">
      <dsp:nvSpPr>
        <dsp:cNvPr id="0" name=""/>
        <dsp:cNvSpPr/>
      </dsp:nvSpPr>
      <dsp:spPr>
        <a:xfrm>
          <a:off x="492696" y="1003529"/>
          <a:ext cx="8037709" cy="50196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8435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smtClean="0"/>
            <a:t>IoT (Internet</a:t>
          </a:r>
          <a:r>
            <a:rPr lang="fr-FR" sz="2700" kern="1200" baseline="0" smtClean="0"/>
            <a:t> of things)</a:t>
          </a:r>
          <a:endParaRPr lang="fr-FR" sz="2700" kern="1200" dirty="0"/>
        </a:p>
      </dsp:txBody>
      <dsp:txXfrm>
        <a:off x="492696" y="1003529"/>
        <a:ext cx="8037709" cy="501965"/>
      </dsp:txXfrm>
    </dsp:sp>
    <dsp:sp modelId="{82CF9D9E-7A02-FA44-9B99-1B18314238ED}">
      <dsp:nvSpPr>
        <dsp:cNvPr id="0" name=""/>
        <dsp:cNvSpPr/>
      </dsp:nvSpPr>
      <dsp:spPr>
        <a:xfrm>
          <a:off x="178968" y="940783"/>
          <a:ext cx="627456" cy="6274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3E218-557F-7041-B60D-32F70CCB4D45}">
      <dsp:nvSpPr>
        <dsp:cNvPr id="0" name=""/>
        <dsp:cNvSpPr/>
      </dsp:nvSpPr>
      <dsp:spPr>
        <a:xfrm>
          <a:off x="109182" y="1828419"/>
          <a:ext cx="8915135" cy="50196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8435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smtClean="0"/>
            <a:t>I</a:t>
          </a:r>
          <a:r>
            <a:rPr lang="fr-FR" sz="2700" kern="1200" baseline="0" smtClean="0"/>
            <a:t>    IIoT (Industrial Internet of things)</a:t>
          </a:r>
          <a:endParaRPr lang="fr-FR" sz="2700" kern="1200" dirty="0"/>
        </a:p>
      </dsp:txBody>
      <dsp:txXfrm>
        <a:off x="109182" y="1828419"/>
        <a:ext cx="8915135" cy="501965"/>
      </dsp:txXfrm>
    </dsp:sp>
    <dsp:sp modelId="{095D9F45-5642-8344-B829-9091D886C8E2}">
      <dsp:nvSpPr>
        <dsp:cNvPr id="0" name=""/>
        <dsp:cNvSpPr/>
      </dsp:nvSpPr>
      <dsp:spPr>
        <a:xfrm>
          <a:off x="289365" y="1693491"/>
          <a:ext cx="627456" cy="6274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8AB70-6435-8A42-AAC9-A3637BFB6789}">
      <dsp:nvSpPr>
        <dsp:cNvPr id="0" name=""/>
        <dsp:cNvSpPr/>
      </dsp:nvSpPr>
      <dsp:spPr>
        <a:xfrm>
          <a:off x="492696" y="2508944"/>
          <a:ext cx="8037709" cy="50196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8435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smtClean="0"/>
            <a:t>M2M (Machine to Machine)</a:t>
          </a:r>
          <a:endParaRPr lang="fr-FR" sz="2700" kern="1200" dirty="0"/>
        </a:p>
      </dsp:txBody>
      <dsp:txXfrm>
        <a:off x="492696" y="2508944"/>
        <a:ext cx="8037709" cy="501965"/>
      </dsp:txXfrm>
    </dsp:sp>
    <dsp:sp modelId="{93DB1E77-D3C7-FC48-B66B-2902B764AEE4}">
      <dsp:nvSpPr>
        <dsp:cNvPr id="0" name=""/>
        <dsp:cNvSpPr/>
      </dsp:nvSpPr>
      <dsp:spPr>
        <a:xfrm>
          <a:off x="178968" y="2446198"/>
          <a:ext cx="627456" cy="6274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22305-8467-3640-853E-0E48F2205ED9}">
      <dsp:nvSpPr>
        <dsp:cNvPr id="0" name=""/>
        <dsp:cNvSpPr/>
      </dsp:nvSpPr>
      <dsp:spPr>
        <a:xfrm>
          <a:off x="133002" y="3261651"/>
          <a:ext cx="8397403" cy="50196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8435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smtClean="0"/>
            <a:t>Industry 4.0 </a:t>
          </a:r>
          <a:endParaRPr lang="fr-FR" sz="2700" kern="1200" dirty="0"/>
        </a:p>
      </dsp:txBody>
      <dsp:txXfrm>
        <a:off x="133002" y="3261651"/>
        <a:ext cx="8397403" cy="501965"/>
      </dsp:txXfrm>
    </dsp:sp>
    <dsp:sp modelId="{1A0544A1-F394-6F4C-8EA2-4788E6375577}">
      <dsp:nvSpPr>
        <dsp:cNvPr id="0" name=""/>
        <dsp:cNvSpPr/>
      </dsp:nvSpPr>
      <dsp:spPr>
        <a:xfrm>
          <a:off x="-180725" y="3198905"/>
          <a:ext cx="627456" cy="6274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5EB8A-45FD-674F-8AF9-6684C53ADEB3}" type="datetimeFigureOut">
              <a:rPr lang="fr-FR" smtClean="0"/>
              <a:t>14/11/2016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64265-8B4B-4D4A-B100-30B77716D9C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972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64265-8B4B-4D4A-B100-30B77716D9CB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734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/>
              <a:t>11/14/16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/>
              <a:t>11/14/16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/>
              <a:t>11/14/16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/>
              <a:t>11/14/16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/>
              <a:t>11/14/16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Tl8w6yAjds" TargetMode="External"/><Relationship Id="rId4" Type="http://schemas.openxmlformats.org/officeDocument/2006/relationships/hyperlink" Target="https://www.youtube.com/watch?v=Y990kaGbJD0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HPRURtORni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www.youtube.com/watch?v=EcWhxb77Gug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8aaz3NTvgg" TargetMode="External"/><Relationship Id="rId4" Type="http://schemas.openxmlformats.org/officeDocument/2006/relationships/hyperlink" Target="https://www.youtube.com/watch?v=FZ0wIeCfZa4" TargetMode="External"/><Relationship Id="rId5" Type="http://schemas.openxmlformats.org/officeDocument/2006/relationships/hyperlink" Target="https://www.youtube.com/watch?v=lCv4r3wgsPQ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7d6oRk1oCo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9_rRJJ_1JY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www.youtube.com/watch?v=VsWK6PB5Olc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Zv_yFao4pk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www.youtube.com/watch?v=zipGvqaSJi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SQo9bIPch4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www.youtube.com/watch?v=uQw-o6bjrec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UJw15F-AQk&amp;list=PLv951Mn65SnqHPmEx51Ddvp85umqHseOP&amp;index=5" TargetMode="External"/><Relationship Id="rId4" Type="http://schemas.openxmlformats.org/officeDocument/2006/relationships/hyperlink" Target="https://www.youtube.com/watch?v=p78wOul8-F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4baf7N2N_Wo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iOxUcDgsa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UpHVuXEYA0" TargetMode="External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UpHVuXEYA0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Bbs6F8ArLX4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www.youtube.com/watch?v=dRBsVA_m0qQ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wZmMc-9nLA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v-He46-vTw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YDqpgA6kTA&amp;list=PLOOEgAISikovnzMWorYvAyqZ-ccNZ5vR5" TargetMode="External"/><Relationship Id="rId4" Type="http://schemas.openxmlformats.org/officeDocument/2006/relationships/hyperlink" Target="https://www.youtube.com/watch?v=IfPXXMK6dJ8&amp;list=PLOOEgAISikovnzMWorYvAyqZ-ccNZ5vR5&amp;index=2" TargetMode="External"/><Relationship Id="rId5" Type="http://schemas.openxmlformats.org/officeDocument/2006/relationships/hyperlink" Target="https://www.youtube.com/watch?v=x6WfZlETbx4&amp;list=PLOOEgAISikovnzMWorYvAyqZ-ccNZ5vR5&amp;index=3" TargetMode="External"/><Relationship Id="rId6" Type="http://schemas.openxmlformats.org/officeDocument/2006/relationships/hyperlink" Target="https://www.youtube.com/watch?v=jMIjqI8BQ8w&amp;index=11&amp;list=PLOOEgAISikovnzMWorYvAyqZ-ccNZ5vR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Jxo7AGZmMw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SIPNhOiMoE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KzXfFDJWgmQ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41474"/>
            <a:ext cx="11570678" cy="536090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055077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THE INTERNET OF THINGS</a:t>
            </a:r>
            <a:br>
              <a:rPr lang="fr-FR" dirty="0" smtClean="0"/>
            </a:br>
            <a:r>
              <a:rPr lang="fr-FR" dirty="0" smtClean="0"/>
              <a:t>M.DRUMARE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811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636" y="145542"/>
            <a:ext cx="11580114" cy="567380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M2M (MACHINE TO MACHINE) 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5636" y="1393566"/>
            <a:ext cx="4049083" cy="451662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z="3400" dirty="0" smtClean="0">
                <a:latin typeface="Calibri" charset="0"/>
                <a:ea typeface="Calibri" charset="0"/>
                <a:cs typeface="Calibri" charset="0"/>
              </a:rPr>
              <a:t>M2M 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communication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had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initially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been a one-to-one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connection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linking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one machine to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another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endParaRPr lang="fr-FR" sz="34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3400" dirty="0" smtClean="0">
                <a:latin typeface="Calibri" charset="0"/>
                <a:ea typeface="Calibri" charset="0"/>
                <a:cs typeface="Calibri" charset="0"/>
              </a:rPr>
              <a:t>But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today’s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explosion of mobile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means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that data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now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be more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easily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transmitted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, via a system of IP networks, to a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much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400" dirty="0" err="1">
                <a:latin typeface="Calibri" charset="0"/>
                <a:ea typeface="Calibri" charset="0"/>
                <a:cs typeface="Calibri" charset="0"/>
              </a:rPr>
              <a:t>wider</a:t>
            </a:r>
            <a:r>
              <a:rPr lang="fr-FR" sz="3400" dirty="0">
                <a:latin typeface="Calibri" charset="0"/>
                <a:ea typeface="Calibri" charset="0"/>
                <a:cs typeface="Calibri" charset="0"/>
              </a:rPr>
              <a:t> range of devices. </a:t>
            </a:r>
          </a:p>
          <a:p>
            <a:endParaRPr lang="fr-FR" sz="28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6328833" y="1849232"/>
            <a:ext cx="4248150" cy="421005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endParaRPr lang="fr-FR" sz="4400" dirty="0">
              <a:latin typeface="Calibri" charset="0"/>
              <a:ea typeface="Calibri" charset="0"/>
              <a:cs typeface="Calibri" charset="0"/>
            </a:endParaRPr>
          </a:p>
          <a:p>
            <a:endParaRPr lang="fr-FR" sz="28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"/>
          </p:nvPr>
        </p:nvSpPr>
        <p:spPr>
          <a:xfrm>
            <a:off x="4273855" y="1509812"/>
            <a:ext cx="3821712" cy="4192406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z="3100" dirty="0" smtClean="0">
                <a:latin typeface="Calibri" charset="0"/>
                <a:ea typeface="Calibri" charset="0"/>
                <a:cs typeface="Calibri" charset="0"/>
              </a:rPr>
              <a:t>Cellular </a:t>
            </a:r>
            <a:r>
              <a:rPr lang="fr-FR" sz="3100" dirty="0">
                <a:latin typeface="Calibri" charset="0"/>
                <a:ea typeface="Calibri" charset="0"/>
                <a:cs typeface="Calibri" charset="0"/>
              </a:rPr>
              <a:t>machine-to-machine (M2M) connections </a:t>
            </a:r>
            <a:r>
              <a:rPr lang="fr-FR" sz="3100" dirty="0" err="1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fr-FR" sz="3100" dirty="0">
                <a:latin typeface="Calibri" charset="0"/>
                <a:ea typeface="Calibri" charset="0"/>
                <a:cs typeface="Calibri" charset="0"/>
              </a:rPr>
              <a:t> reach 733 million </a:t>
            </a:r>
            <a:r>
              <a:rPr lang="fr-FR" sz="3100" dirty="0" err="1">
                <a:latin typeface="Calibri" charset="0"/>
                <a:ea typeface="Calibri" charset="0"/>
                <a:cs typeface="Calibri" charset="0"/>
              </a:rPr>
              <a:t>globally</a:t>
            </a:r>
            <a:r>
              <a:rPr lang="fr-FR" sz="3100" dirty="0">
                <a:latin typeface="Calibri" charset="0"/>
                <a:ea typeface="Calibri" charset="0"/>
                <a:cs typeface="Calibri" charset="0"/>
              </a:rPr>
              <a:t> by 2021, </a:t>
            </a:r>
            <a:endParaRPr lang="fr-FR" sz="31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endParaRPr lang="fr-FR" sz="31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3100" dirty="0">
                <a:latin typeface="Calibri" charset="0"/>
                <a:ea typeface="Calibri" charset="0"/>
                <a:cs typeface="Calibri" charset="0"/>
              </a:rPr>
              <a:t>Total cellular M2M service revenues </a:t>
            </a:r>
            <a:r>
              <a:rPr lang="fr-FR" sz="3100" dirty="0" err="1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fr-FR" sz="3100" dirty="0">
                <a:latin typeface="Calibri" charset="0"/>
                <a:ea typeface="Calibri" charset="0"/>
                <a:cs typeface="Calibri" charset="0"/>
              </a:rPr>
              <a:t> reach a global </a:t>
            </a:r>
            <a:r>
              <a:rPr lang="fr-FR" sz="3100" dirty="0" err="1">
                <a:latin typeface="Calibri" charset="0"/>
                <a:ea typeface="Calibri" charset="0"/>
                <a:cs typeface="Calibri" charset="0"/>
              </a:rPr>
              <a:t>annual</a:t>
            </a:r>
            <a:r>
              <a:rPr lang="fr-FR" sz="3100" dirty="0">
                <a:latin typeface="Calibri" charset="0"/>
                <a:ea typeface="Calibri" charset="0"/>
                <a:cs typeface="Calibri" charset="0"/>
              </a:rPr>
              <a:t> total of $67 billion in 2021.</a:t>
            </a:r>
          </a:p>
          <a:p>
            <a:pPr>
              <a:buFont typeface="Wingdings" charset="2"/>
              <a:buChar char="ü"/>
            </a:pPr>
            <a:endParaRPr lang="fr-FR" sz="44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ü"/>
            </a:pPr>
            <a:endParaRPr lang="fr-FR" sz="4400" dirty="0">
              <a:latin typeface="Calibri" charset="0"/>
              <a:ea typeface="Calibri" charset="0"/>
              <a:cs typeface="Calibri" charset="0"/>
            </a:endParaRPr>
          </a:p>
          <a:p>
            <a:endParaRPr lang="fr-FR" sz="2800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67" y="1463952"/>
            <a:ext cx="3666818" cy="42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736" y="165723"/>
            <a:ext cx="11901948" cy="674696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INDUSTRY 4.0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99521" y="1058677"/>
            <a:ext cx="6469245" cy="5109356"/>
          </a:xfrm>
        </p:spPr>
        <p:txBody>
          <a:bodyPr>
            <a:normAutofit fontScale="47500" lnSpcReduction="20000"/>
          </a:bodyPr>
          <a:lstStyle/>
          <a:p>
            <a:pPr>
              <a:buFont typeface="Wingdings" charset="2"/>
              <a:buChar char="ü"/>
            </a:pPr>
            <a:endParaRPr lang="fr-FR" sz="59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5900" dirty="0" err="1" smtClean="0">
                <a:latin typeface="Calibri" charset="0"/>
                <a:ea typeface="Calibri" charset="0"/>
                <a:cs typeface="Calibri" charset="0"/>
              </a:rPr>
              <a:t>Industry</a:t>
            </a:r>
            <a:r>
              <a:rPr lang="fr-FR" sz="59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4.0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describes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a set of concepts to drive the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next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industrial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revolution</a:t>
            </a:r>
            <a:r>
              <a:rPr lang="fr-FR" sz="59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ü"/>
            </a:pPr>
            <a:endParaRPr lang="fr-FR" sz="59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59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It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includes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all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kinds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concepts but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also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goes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further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include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real changes to the physical world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around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us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such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as 3D-printing technologies, new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augmented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reality hardware,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robotics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, and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advanced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materials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7459" y="5237483"/>
            <a:ext cx="6633367" cy="1958834"/>
          </a:xfrm>
        </p:spPr>
        <p:txBody>
          <a:bodyPr>
            <a:normAutofit fontScale="47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The term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Industry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4.0 is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strongly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pushed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by the </a:t>
            </a:r>
            <a:r>
              <a:rPr lang="fr-FR" sz="5900" dirty="0" err="1">
                <a:latin typeface="Calibri" charset="0"/>
                <a:ea typeface="Calibri" charset="0"/>
                <a:cs typeface="Calibri" charset="0"/>
              </a:rPr>
              <a:t>German</a:t>
            </a:r>
            <a:r>
              <a:rPr lang="fr-FR" sz="59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5900" dirty="0" err="1" smtClean="0">
                <a:latin typeface="Calibri" charset="0"/>
                <a:ea typeface="Calibri" charset="0"/>
                <a:cs typeface="Calibri" charset="0"/>
              </a:rPr>
              <a:t>government</a:t>
            </a:r>
            <a:r>
              <a:rPr lang="fr-FR" sz="5900" dirty="0" smtClean="0">
                <a:latin typeface="Calibri" charset="0"/>
                <a:ea typeface="Calibri" charset="0"/>
                <a:cs typeface="Calibri" charset="0"/>
              </a:rPr>
              <a:t> and industries.  </a:t>
            </a:r>
          </a:p>
          <a:p>
            <a:endParaRPr lang="fr-FR" sz="5100" dirty="0">
              <a:latin typeface="Calibri" charset="0"/>
              <a:ea typeface="Calibri" charset="0"/>
              <a:cs typeface="Calibri" charset="0"/>
            </a:endParaRPr>
          </a:p>
          <a:p>
            <a:endParaRPr lang="fr-FR" dirty="0"/>
          </a:p>
        </p:txBody>
      </p:sp>
      <p:sp>
        <p:nvSpPr>
          <p:cNvPr id="5" name="Bouton d'action : Vidéo 4">
            <a:hlinkClick r:id="rId2" highlightClick="1"/>
          </p:cNvPr>
          <p:cNvSpPr/>
          <p:nvPr/>
        </p:nvSpPr>
        <p:spPr>
          <a:xfrm>
            <a:off x="7600478" y="1799064"/>
            <a:ext cx="647700" cy="722910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8350269" y="1990005"/>
            <a:ext cx="15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Siemens, 2013 </a:t>
            </a:r>
            <a:endParaRPr lang="fr-FR" dirty="0"/>
          </a:p>
        </p:txBody>
      </p:sp>
      <p:sp>
        <p:nvSpPr>
          <p:cNvPr id="7" name="Bouton d'action : Vidéo 6">
            <a:hlinkClick r:id="rId3" highlightClick="1"/>
          </p:cNvPr>
          <p:cNvSpPr/>
          <p:nvPr/>
        </p:nvSpPr>
        <p:spPr>
          <a:xfrm>
            <a:off x="7600478" y="2960096"/>
            <a:ext cx="647700" cy="653259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8350269" y="3076567"/>
            <a:ext cx="181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Volkswagen, 2014</a:t>
            </a:r>
            <a:endParaRPr lang="fr-FR" dirty="0"/>
          </a:p>
        </p:txBody>
      </p:sp>
      <p:sp>
        <p:nvSpPr>
          <p:cNvPr id="9" name="Bouton d'action : Vidéo 8">
            <a:hlinkClick r:id="rId4" highlightClick="1"/>
          </p:cNvPr>
          <p:cNvSpPr/>
          <p:nvPr/>
        </p:nvSpPr>
        <p:spPr>
          <a:xfrm>
            <a:off x="7600478" y="5567126"/>
            <a:ext cx="647700" cy="629002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8350269" y="5669320"/>
            <a:ext cx="304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Germany Trade &amp; Invest, 2016 </a:t>
            </a:r>
            <a:endParaRPr lang="fr-FR" dirty="0"/>
          </a:p>
        </p:txBody>
      </p:sp>
      <p:sp>
        <p:nvSpPr>
          <p:cNvPr id="12" name="Bouton d'action : Vidéo 11">
            <a:hlinkClick r:id="rId4" highlightClick="1"/>
          </p:cNvPr>
          <p:cNvSpPr/>
          <p:nvPr/>
        </p:nvSpPr>
        <p:spPr>
          <a:xfrm>
            <a:off x="7600479" y="4572000"/>
            <a:ext cx="647699" cy="665483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8350269" y="4811836"/>
            <a:ext cx="21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Mercedes Benz,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59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035" y="159938"/>
            <a:ext cx="11751564" cy="592438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IOT IS HYPE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5" y="987048"/>
            <a:ext cx="8617425" cy="5589554"/>
          </a:xfrm>
          <a:prstGeom prst="rect">
            <a:avLst/>
          </a:prstGeom>
        </p:spPr>
      </p:pic>
      <p:sp>
        <p:nvSpPr>
          <p:cNvPr id="4" name="Sourire 3"/>
          <p:cNvSpPr/>
          <p:nvPr/>
        </p:nvSpPr>
        <p:spPr>
          <a:xfrm>
            <a:off x="3068106" y="1316619"/>
            <a:ext cx="450009" cy="40965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60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0544" y="169561"/>
            <a:ext cx="11922185" cy="559309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IoT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THE NEXT BIG BUSINESS 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28840" y="1694985"/>
            <a:ext cx="10365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endParaRPr lang="fr-FR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Wingdings" charset="2"/>
              <a:buChar char="ü"/>
            </a:pPr>
            <a:endParaRPr lang="fr-FR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02012" y="1141395"/>
            <a:ext cx="4147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Worldwide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market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IoT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solutions to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reach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$7.2 trillion in 2020 (IDC)</a:t>
            </a:r>
          </a:p>
        </p:txBody>
      </p:sp>
      <p:sp>
        <p:nvSpPr>
          <p:cNvPr id="5" name="Rectangle 4"/>
          <p:cNvSpPr/>
          <p:nvPr/>
        </p:nvSpPr>
        <p:spPr>
          <a:xfrm>
            <a:off x="7502012" y="2526401"/>
            <a:ext cx="4470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Economic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value-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add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forcat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be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$1.9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trillon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across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sectors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in 2020 (Gartner)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702288" y="4139255"/>
            <a:ext cx="42703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Leading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Industries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examples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: </a:t>
            </a:r>
          </a:p>
          <a:p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Utilities,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insurance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agriculture,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factory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automobile, transport, consumer, etc….</a:t>
            </a:r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0" y="1064384"/>
            <a:ext cx="6724143" cy="49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75866" y="198052"/>
            <a:ext cx="11825634" cy="667344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IOT IS EVERYWHERE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1" y="1084143"/>
            <a:ext cx="9136747" cy="4604853"/>
          </a:xfrm>
          <a:prstGeom prst="rect">
            <a:avLst/>
          </a:prstGeom>
        </p:spPr>
      </p:pic>
      <p:sp>
        <p:nvSpPr>
          <p:cNvPr id="9" name="Bouton d'action : Vidéo 8">
            <a:hlinkClick r:id="rId4" highlightClick="1"/>
          </p:cNvPr>
          <p:cNvSpPr/>
          <p:nvPr/>
        </p:nvSpPr>
        <p:spPr>
          <a:xfrm>
            <a:off x="443030" y="6053487"/>
            <a:ext cx="654650" cy="699962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174671" y="6053487"/>
            <a:ext cx="5865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IoT, a new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connected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world,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Feb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2016 </a:t>
            </a:r>
            <a:endParaRPr lang="fr-FR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8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01" y="121850"/>
            <a:ext cx="11713464" cy="731586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IOT IS FOR EVERYTHING 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31246" y="1268916"/>
            <a:ext cx="5211318" cy="3587376"/>
          </a:xfrm>
        </p:spPr>
        <p:txBody>
          <a:bodyPr>
            <a:normAutofit fontScale="25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z="11200" dirty="0" smtClean="0"/>
              <a:t>Domotic and Smart Home 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Wearables and Smart Monitoring 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Smart City 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Smart Grids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Smart Environment 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Smart Water 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Industrial Internet 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Logistics</a:t>
            </a:r>
            <a:endParaRPr lang="fr-FR" sz="11200" dirty="0"/>
          </a:p>
        </p:txBody>
      </p:sp>
      <p:sp>
        <p:nvSpPr>
          <p:cNvPr id="6" name="Espace réservé du contenu 2"/>
          <p:cNvSpPr>
            <a:spLocks noGrp="1"/>
          </p:cNvSpPr>
          <p:nvPr>
            <p:ph sz="half" idx="1"/>
          </p:nvPr>
        </p:nvSpPr>
        <p:spPr>
          <a:xfrm>
            <a:off x="6464272" y="1348518"/>
            <a:ext cx="5378693" cy="3428172"/>
          </a:xfrm>
        </p:spPr>
        <p:txBody>
          <a:bodyPr>
            <a:normAutofit fontScale="25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z="11200" dirty="0" smtClean="0"/>
              <a:t>Security and Emergencies 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Connected Car 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Connected Health (eHealth)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Smart Retail 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Smart Agriculture </a:t>
            </a:r>
          </a:p>
          <a:p>
            <a:pPr>
              <a:buFont typeface="Wingdings" charset="2"/>
              <a:buChar char="§"/>
            </a:pPr>
            <a:r>
              <a:rPr lang="fr-FR" sz="11200" dirty="0" smtClean="0"/>
              <a:t>Smart Animal Farming </a:t>
            </a:r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977743" y="6022075"/>
            <a:ext cx="7397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Readings</a:t>
            </a:r>
            <a:r>
              <a:rPr lang="fr-FR" dirty="0"/>
              <a:t>: </a:t>
            </a:r>
            <a:r>
              <a:rPr lang="fr-FR" dirty="0" smtClean="0"/>
              <a:t>top 50 « </a:t>
            </a:r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sensor</a:t>
            </a:r>
            <a:r>
              <a:rPr lang="fr-FR" dirty="0" smtClean="0"/>
              <a:t> applications </a:t>
            </a:r>
            <a:r>
              <a:rPr lang="fr-FR" dirty="0" err="1" smtClean="0"/>
              <a:t>ranking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http</a:t>
            </a:r>
            <a:r>
              <a:rPr lang="fr-FR" dirty="0"/>
              <a:t>://</a:t>
            </a:r>
            <a:r>
              <a:rPr lang="fr-FR" dirty="0" err="1"/>
              <a:t>www.libelium.com</a:t>
            </a:r>
            <a:r>
              <a:rPr lang="fr-FR" dirty="0"/>
              <a:t>/</a:t>
            </a:r>
            <a:r>
              <a:rPr lang="fr-FR" dirty="0" err="1"/>
              <a:t>resources</a:t>
            </a:r>
            <a:r>
              <a:rPr lang="fr-FR" dirty="0"/>
              <a:t>/top_50_iot_sensor_applications_ranking/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3" y="5927280"/>
            <a:ext cx="668260" cy="8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8496" y="152399"/>
            <a:ext cx="11747754" cy="644769"/>
          </a:xfrm>
        </p:spPr>
        <p:txBody>
          <a:bodyPr>
            <a:noAutofit/>
          </a:bodyPr>
          <a:lstStyle/>
          <a:p>
            <a:pPr algn="l"/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IOT IS FOR EVERYTHING  </a:t>
            </a:r>
            <a:endParaRPr lang="fr-FR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1077672"/>
            <a:ext cx="9252194" cy="56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4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7444" y="110252"/>
            <a:ext cx="11694726" cy="711158"/>
          </a:xfrm>
        </p:spPr>
        <p:txBody>
          <a:bodyPr>
            <a:noAutofit/>
          </a:bodyPr>
          <a:lstStyle/>
          <a:p>
            <a:pPr algn="l"/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a smart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 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connected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?</a:t>
            </a:r>
            <a:r>
              <a:rPr lang="fr-FR" sz="3000" dirty="0"/>
              <a:t>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7444" y="1642297"/>
            <a:ext cx="11694726" cy="5426196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Physical components 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product’s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mechanical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electrical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parts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§"/>
            </a:pPr>
            <a:endParaRPr lang="fr-FR" sz="24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Smart components 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sensors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microprocessors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data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storage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controls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software, an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embedded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operating system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enhanced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user interface. </a:t>
            </a:r>
            <a:endParaRPr lang="fr-FR" sz="24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endParaRPr lang="fr-FR" sz="24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 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components :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ports,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antennae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protocols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enabling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wired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or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wireless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connections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. 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2472" y="135536"/>
            <a:ext cx="11809028" cy="654532"/>
          </a:xfrm>
        </p:spPr>
        <p:txBody>
          <a:bodyPr>
            <a:noAutofit/>
          </a:bodyPr>
          <a:lstStyle/>
          <a:p>
            <a:pPr algn="l"/>
            <a:r>
              <a:rPr lang="fr-FR" sz="3200" dirty="0" err="1" smtClean="0"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fr-FR" sz="3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200" dirty="0">
                <a:latin typeface="Calibri" charset="0"/>
                <a:ea typeface="Calibri" charset="0"/>
                <a:cs typeface="Calibri" charset="0"/>
              </a:rPr>
              <a:t>serves a dual </a:t>
            </a:r>
            <a:r>
              <a:rPr lang="fr-FR" sz="3200" dirty="0" err="1" smtClean="0">
                <a:latin typeface="Calibri" charset="0"/>
                <a:ea typeface="Calibri" charset="0"/>
                <a:cs typeface="Calibri" charset="0"/>
              </a:rPr>
              <a:t>purpose</a:t>
            </a:r>
            <a:endParaRPr lang="fr-FR" sz="3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9716" y="1137534"/>
            <a:ext cx="11202729" cy="502944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Information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exchanged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operating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environment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: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maker,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users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other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systems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. </a:t>
            </a:r>
            <a:endParaRPr lang="fr-FR" sz="24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endParaRPr lang="fr-FR" sz="24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F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unctions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of the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exist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outside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physical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device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: 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cloud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</p:txBody>
      </p:sp>
      <p:sp>
        <p:nvSpPr>
          <p:cNvPr id="4" name="Bouton d'action : Vidéo 3">
            <a:hlinkClick r:id="rId2" highlightClick="1"/>
          </p:cNvPr>
          <p:cNvSpPr/>
          <p:nvPr/>
        </p:nvSpPr>
        <p:spPr>
          <a:xfrm>
            <a:off x="506241" y="3908523"/>
            <a:ext cx="686392" cy="687792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outon d'action : Vidéo 5">
            <a:hlinkClick r:id="rId3" highlightClick="1"/>
          </p:cNvPr>
          <p:cNvSpPr/>
          <p:nvPr/>
        </p:nvSpPr>
        <p:spPr>
          <a:xfrm>
            <a:off x="506241" y="5262827"/>
            <a:ext cx="686392" cy="642428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Bouton d'action : Vidéo 6">
            <a:hlinkClick r:id="rId4" highlightClick="1"/>
          </p:cNvPr>
          <p:cNvSpPr/>
          <p:nvPr/>
        </p:nvSpPr>
        <p:spPr>
          <a:xfrm>
            <a:off x="6785433" y="3854999"/>
            <a:ext cx="673768" cy="650100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389157" y="3652255"/>
            <a:ext cx="4009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Stream </a:t>
            </a:r>
            <a:r>
              <a:rPr lang="fr-FR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music at home: </a:t>
            </a:r>
            <a:r>
              <a:rPr lang="fr-FR" sz="24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SoundTouch</a:t>
            </a:r>
            <a:r>
              <a:rPr lang="fr-FR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Wi-Fi music </a:t>
            </a:r>
            <a:r>
              <a:rPr lang="fr-FR" sz="24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systems</a:t>
            </a:r>
            <a:r>
              <a:rPr lang="fr-FR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Bose, </a:t>
            </a:r>
            <a:r>
              <a:rPr lang="fr-FR" sz="2400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Oct</a:t>
            </a:r>
            <a:r>
              <a:rPr lang="fr-FR" sz="24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2013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389157" y="5153786"/>
            <a:ext cx="361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Schindler's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Port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Technology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Easy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as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1-2-3,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Jul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2013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7355" y="3652255"/>
            <a:ext cx="41353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ABB Smart </a:t>
            </a:r>
            <a:r>
              <a:rPr lang="fr-FR" sz="24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Grids</a:t>
            </a:r>
            <a:r>
              <a:rPr lang="fr-FR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fr-FR" sz="24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enabling</a:t>
            </a:r>
            <a:r>
              <a:rPr lang="fr-FR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sz="24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stronger</a:t>
            </a:r>
            <a:r>
              <a:rPr lang="fr-FR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smarter</a:t>
            </a:r>
            <a:r>
              <a:rPr lang="fr-FR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4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greener</a:t>
            </a:r>
            <a:r>
              <a:rPr lang="fr-FR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grid</a:t>
            </a:r>
            <a:r>
              <a:rPr lang="fr-FR" sz="24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, Avril 2016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Bouton d'action : Vidéo 4">
            <a:hlinkClick r:id="rId5" highlightClick="1"/>
          </p:cNvPr>
          <p:cNvSpPr/>
          <p:nvPr/>
        </p:nvSpPr>
        <p:spPr>
          <a:xfrm>
            <a:off x="6785433" y="5338602"/>
            <a:ext cx="673768" cy="574787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627355" y="5451724"/>
            <a:ext cx="2916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Philips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Hue,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Oct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2015 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40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035" y="136099"/>
            <a:ext cx="11813351" cy="647672"/>
          </a:xfrm>
        </p:spPr>
        <p:txBody>
          <a:bodyPr>
            <a:noAutofit/>
          </a:bodyPr>
          <a:lstStyle/>
          <a:p>
            <a:pPr algn="l"/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a smart </a:t>
            </a:r>
            <a:r>
              <a:rPr lang="fr-FR" dirty="0" err="1" smtClean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 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connected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37" y="1704816"/>
            <a:ext cx="5656168" cy="402955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139" y="1813304"/>
            <a:ext cx="3805937" cy="392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black">
          <a:xfrm>
            <a:off x="808737" y="1089526"/>
            <a:ext cx="6981248" cy="492441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ON FLIPBOARD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</a:p>
          <a:p>
            <a:endParaRPr lang="fr-FR" sz="2400" dirty="0" smtClean="0">
              <a:latin typeface="Calibri" charset="0"/>
              <a:ea typeface="Calibri" charset="0"/>
              <a:cs typeface="Calibri" charset="0"/>
              <a:hlinkClick r:id=""/>
            </a:endParaRPr>
          </a:p>
          <a:p>
            <a:r>
              <a:rPr lang="fr-FR" sz="2400" dirty="0" smtClean="0">
                <a:latin typeface="Calibri" charset="0"/>
                <a:ea typeface="Calibri" charset="0"/>
                <a:cs typeface="Calibri" charset="0"/>
                <a:hlinkClick r:id=""/>
              </a:rPr>
              <a:t>http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  <a:hlinkClick r:id=""/>
              </a:rPr>
              <a:t>://flip.it/YwfNNG</a:t>
            </a:r>
            <a:endParaRPr lang="fr-FR" sz="2400" dirty="0" smtClean="0">
              <a:latin typeface="Calibri" charset="0"/>
              <a:ea typeface="Calibri" charset="0"/>
              <a:cs typeface="Calibri" charset="0"/>
              <a:hlinkClick r:id=""/>
            </a:endParaRPr>
          </a:p>
          <a:p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38" y="1177011"/>
            <a:ext cx="3453424" cy="44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5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358" y="185979"/>
            <a:ext cx="11810330" cy="635431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Monitoring Value </a:t>
            </a:r>
            <a:r>
              <a:rPr lang="fr-FR" dirty="0" err="1"/>
              <a:t>added</a:t>
            </a:r>
            <a:r>
              <a:rPr lang="fr-FR" dirty="0"/>
              <a:t>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3797" y="1089949"/>
            <a:ext cx="11332177" cy="555703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sz="2800" b="1" dirty="0" err="1" smtClean="0">
                <a:latin typeface="Calibri" charset="0"/>
                <a:ea typeface="Calibri" charset="0"/>
                <a:cs typeface="Calibri" charset="0"/>
              </a:rPr>
              <a:t>Alert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users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or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others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to changes in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circumstances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or performance. </a:t>
            </a:r>
            <a:endParaRPr lang="fr-FR" sz="26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endParaRPr lang="fr-FR" sz="26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800" b="1" dirty="0" err="1" smtClean="0">
                <a:latin typeface="Calibri" charset="0"/>
                <a:ea typeface="Calibri" charset="0"/>
                <a:cs typeface="Calibri" charset="0"/>
              </a:rPr>
              <a:t>Track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product’s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operating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characteristics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history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and to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better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understand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how 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actually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used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. </a:t>
            </a:r>
            <a:endParaRPr lang="fr-FR" sz="26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endParaRPr lang="fr-FR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800" b="1" dirty="0" err="1" smtClean="0">
                <a:latin typeface="Calibri" charset="0"/>
                <a:ea typeface="Calibri" charset="0"/>
                <a:cs typeface="Calibri" charset="0"/>
              </a:rPr>
              <a:t>Market</a:t>
            </a:r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segmentation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through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analysis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of usage patterns by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customer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type. </a:t>
            </a:r>
          </a:p>
          <a:p>
            <a:pPr>
              <a:buFont typeface="Wingdings" charset="2"/>
              <a:buChar char="§"/>
            </a:pPr>
            <a:endParaRPr lang="fr-FR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800" b="1" dirty="0" err="1" smtClean="0">
                <a:latin typeface="Calibri" charset="0"/>
                <a:ea typeface="Calibri" charset="0"/>
                <a:cs typeface="Calibri" charset="0"/>
              </a:rPr>
              <a:t>After</a:t>
            </a:r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-sale </a:t>
            </a:r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service 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by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allowing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dispatch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of the right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technician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the right 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part. </a:t>
            </a:r>
            <a:r>
              <a:rPr lang="fr-FR" sz="2600" b="1" dirty="0" err="1" smtClean="0">
                <a:latin typeface="Calibri" charset="0"/>
                <a:ea typeface="Calibri" charset="0"/>
                <a:cs typeface="Calibri" charset="0"/>
              </a:rPr>
              <a:t>Warranty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compliance issues. </a:t>
            </a:r>
            <a:endParaRPr lang="fr-FR" sz="26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endParaRPr lang="fr-FR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New </a:t>
            </a:r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sales 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opportunities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such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as 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additional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capacity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because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of high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utilization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334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489" y="127784"/>
            <a:ext cx="11871702" cy="672316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CONTROL, OPTIMIZATION, AUTONOMY VALUE ADDED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969" y="1479538"/>
            <a:ext cx="3595607" cy="4345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Control 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Value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added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>
              <a:buFont typeface="Wingdings" charset="2"/>
              <a:buChar char="§"/>
            </a:pP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Customization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performance to a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degree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previously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was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not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cost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effective or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often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even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possible.</a:t>
            </a:r>
          </a:p>
          <a:p>
            <a:pPr>
              <a:buFont typeface="Wingdings" charset="2"/>
              <a:buChar char="§"/>
            </a:pPr>
            <a:endParaRPr lang="fr-FR" sz="22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Enables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users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to control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personalize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interaction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many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new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ways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fr-FR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28454" y="1544021"/>
            <a:ext cx="353878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Optimization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b="1" dirty="0" err="1" smtClean="0">
                <a:latin typeface="Calibri" charset="0"/>
                <a:ea typeface="Calibri" charset="0"/>
                <a:cs typeface="Calibri" charset="0"/>
              </a:rPr>
              <a:t>added</a:t>
            </a:r>
            <a:endParaRPr lang="fr-FR" sz="26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§"/>
            </a:pPr>
            <a:endParaRPr lang="fr-FR" sz="28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Preventative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maintenance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when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failure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imminent. </a:t>
            </a:r>
          </a:p>
          <a:p>
            <a:pPr marL="342900" indent="-342900">
              <a:buFont typeface="Wingdings" charset="2"/>
              <a:buChar char="§"/>
            </a:pPr>
            <a:endParaRPr lang="fr-FR" sz="22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Accomplishing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repairs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remotely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 marL="342900" indent="-342900">
              <a:buFont typeface="Wingdings" charset="2"/>
              <a:buChar char="§"/>
            </a:pPr>
            <a:endParaRPr lang="fr-FR" sz="22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Reducing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downtime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and the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dispatch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repair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personne.</a:t>
            </a:r>
            <a:endParaRPr lang="fr-FR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21112" y="1544021"/>
            <a:ext cx="385907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Autonomy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Value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added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 </a:t>
            </a:r>
            <a:endParaRPr lang="fr-FR" sz="26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§"/>
            </a:pPr>
            <a:endParaRPr lang="fr-FR" sz="28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Reduce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operators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but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improve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safety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dangerous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environments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facilitate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operation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remote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locations.</a:t>
            </a:r>
          </a:p>
          <a:p>
            <a:pPr marL="342900" indent="-342900">
              <a:buFont typeface="Wingdings" charset="2"/>
              <a:buChar char="§"/>
            </a:pPr>
            <a:endParaRPr lang="fr-FR" sz="22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Autonomous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also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act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in coordination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other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system. </a:t>
            </a:r>
            <a:endParaRPr lang="fr-FR" sz="2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7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63" y="201306"/>
            <a:ext cx="11562356" cy="573610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WIND TURBINE &amp; MINING MACHINE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5" y="1809413"/>
            <a:ext cx="4197948" cy="4389927"/>
          </a:xfrm>
        </p:spPr>
      </p:pic>
      <p:sp>
        <p:nvSpPr>
          <p:cNvPr id="5" name="Bouton d'action : Vidéo 4">
            <a:hlinkClick r:id="rId3" highlightClick="1"/>
          </p:cNvPr>
          <p:cNvSpPr/>
          <p:nvPr/>
        </p:nvSpPr>
        <p:spPr>
          <a:xfrm>
            <a:off x="4173794" y="5338917"/>
            <a:ext cx="595352" cy="790498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78" y="1809413"/>
            <a:ext cx="4263756" cy="4389927"/>
          </a:xfrm>
          <a:prstGeom prst="rect">
            <a:avLst/>
          </a:prstGeom>
        </p:spPr>
      </p:pic>
      <p:sp>
        <p:nvSpPr>
          <p:cNvPr id="7" name="Bouton d'action : Vidéo 6">
            <a:hlinkClick r:id="rId5" highlightClick="1"/>
          </p:cNvPr>
          <p:cNvSpPr/>
          <p:nvPr/>
        </p:nvSpPr>
        <p:spPr>
          <a:xfrm>
            <a:off x="9999405" y="5451437"/>
            <a:ext cx="560189" cy="668695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95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987" y="127784"/>
            <a:ext cx="11918196" cy="631633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SMART TENNIS RACKET &amp; WEARABLE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61" y="1824721"/>
            <a:ext cx="4058283" cy="4315912"/>
          </a:xfrm>
        </p:spPr>
      </p:pic>
      <p:sp>
        <p:nvSpPr>
          <p:cNvPr id="5" name="Bouton d'action : Vidéo 4">
            <a:hlinkClick r:id="rId3" highlightClick="1"/>
          </p:cNvPr>
          <p:cNvSpPr/>
          <p:nvPr/>
        </p:nvSpPr>
        <p:spPr>
          <a:xfrm>
            <a:off x="4463512" y="5269424"/>
            <a:ext cx="741646" cy="751668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55" y="1763500"/>
            <a:ext cx="4525504" cy="4377133"/>
          </a:xfrm>
          <a:prstGeom prst="rect">
            <a:avLst/>
          </a:prstGeom>
        </p:spPr>
      </p:pic>
      <p:sp>
        <p:nvSpPr>
          <p:cNvPr id="7" name="Bouton d'action : Vidéo 6">
            <a:hlinkClick r:id="rId5" highlightClick="1"/>
          </p:cNvPr>
          <p:cNvSpPr/>
          <p:nvPr/>
        </p:nvSpPr>
        <p:spPr>
          <a:xfrm>
            <a:off x="10456606" y="5269424"/>
            <a:ext cx="717670" cy="751668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56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62645" y="255323"/>
            <a:ext cx="4562289" cy="105110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MEDTRONIC BLOOD GLUCOSE METER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9" y="1667789"/>
            <a:ext cx="4757682" cy="4873687"/>
          </a:xfrm>
        </p:spPr>
      </p:pic>
      <p:sp>
        <p:nvSpPr>
          <p:cNvPr id="5" name="Bouton d'action : Vidéo 4">
            <a:hlinkClick r:id="rId3" highlightClick="1"/>
          </p:cNvPr>
          <p:cNvSpPr/>
          <p:nvPr/>
        </p:nvSpPr>
        <p:spPr>
          <a:xfrm>
            <a:off x="4540706" y="5742121"/>
            <a:ext cx="681925" cy="759417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 bwMode="black">
          <a:xfrm>
            <a:off x="6624045" y="255323"/>
            <a:ext cx="4536458" cy="105110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PHILIPS LIGHTING </a:t>
            </a:r>
          </a:p>
          <a:p>
            <a:r>
              <a:rPr lang="fr-FR" dirty="0" smtClean="0"/>
              <a:t>AND CARREFOUR</a:t>
            </a:r>
            <a:endParaRPr lang="fr-FR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56" y="1667790"/>
            <a:ext cx="4316036" cy="4873686"/>
          </a:xfrm>
          <a:prstGeom prst="rect">
            <a:avLst/>
          </a:prstGeom>
        </p:spPr>
      </p:pic>
      <p:sp>
        <p:nvSpPr>
          <p:cNvPr id="9" name="Bouton d'action : Vidéo 8">
            <a:hlinkClick r:id="rId5" highlightClick="1"/>
          </p:cNvPr>
          <p:cNvSpPr/>
          <p:nvPr/>
        </p:nvSpPr>
        <p:spPr>
          <a:xfrm>
            <a:off x="10248554" y="5742120"/>
            <a:ext cx="666428" cy="759417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66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8593" y="227273"/>
            <a:ext cx="11588103" cy="613385"/>
          </a:xfrm>
        </p:spPr>
        <p:txBody>
          <a:bodyPr>
            <a:noAutofit/>
          </a:bodyPr>
          <a:lstStyle/>
          <a:p>
            <a:pPr algn="l"/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made IOT possible?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8593" y="1249700"/>
            <a:ext cx="11388126" cy="5608300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400" b="1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Breakthroughs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in the performance,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miniaturization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and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energy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efficiency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sensors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and batteries. </a:t>
            </a:r>
          </a:p>
          <a:p>
            <a:pPr>
              <a:buFont typeface="Wingdings" charset="2"/>
              <a:buChar char="§"/>
            </a:pPr>
            <a:r>
              <a:rPr lang="fr-FR" sz="2400" b="1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Highly</a:t>
            </a:r>
            <a:r>
              <a:rPr lang="fr-FR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compact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low-cost computer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processing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power and data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storage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 </a:t>
            </a:r>
            <a:r>
              <a:rPr lang="fr-FR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(computers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inside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) </a:t>
            </a:r>
            <a:endParaRPr lang="fr-FR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Cheap </a:t>
            </a:r>
            <a:r>
              <a:rPr lang="fr-FR" sz="2400" b="1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fr-FR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ports and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ubiquitous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low-cost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wireless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fr-FR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  <a:endParaRPr lang="fr-FR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Tools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enable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b="1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rapid</a:t>
            </a:r>
            <a:r>
              <a:rPr lang="fr-FR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software </a:t>
            </a:r>
            <a:r>
              <a:rPr lang="fr-FR" sz="2400" b="1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development</a:t>
            </a:r>
            <a:r>
              <a:rPr lang="fr-FR" sz="24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ans </a:t>
            </a:r>
            <a:r>
              <a:rPr lang="fr-FR" sz="2400" b="1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fr-FR" sz="2400" b="1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ig</a:t>
            </a:r>
            <a:r>
              <a:rPr lang="fr-FR" sz="24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fr-FR" sz="24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ata </a:t>
            </a:r>
            <a:r>
              <a:rPr lang="fr-FR" sz="2400" b="1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analytics</a:t>
            </a:r>
            <a:r>
              <a:rPr lang="fr-FR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  <a:endParaRPr lang="fr-FR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fr-FR" sz="24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new </a:t>
            </a:r>
            <a:r>
              <a:rPr lang="fr-FR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IPv6 internet 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registration system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opening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up 340 trillion trillion trillion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potential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new internet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addresses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individual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devices</a:t>
            </a:r>
            <a:r>
              <a:rPr lang="fr-FR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  <a:endParaRPr lang="fr-FR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4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New </a:t>
            </a:r>
            <a:r>
              <a:rPr lang="fr-FR" sz="2400" b="1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protocols</a:t>
            </a:r>
            <a:r>
              <a:rPr lang="fr-FR" sz="24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support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greater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security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simplify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handoffs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as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devices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move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across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networks and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allow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devices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request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addresses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autonomously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without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fr-FR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for IT support. </a:t>
            </a:r>
          </a:p>
        </p:txBody>
      </p:sp>
    </p:spTree>
    <p:extLst>
      <p:ext uri="{BB962C8B-B14F-4D97-AF65-F5344CB8AC3E}">
        <p14:creationId xmlns:p14="http://schemas.microsoft.com/office/powerpoint/2010/main" val="178239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5307" y="145630"/>
            <a:ext cx="11885179" cy="643641"/>
          </a:xfrm>
        </p:spPr>
        <p:txBody>
          <a:bodyPr>
            <a:noAutofit/>
          </a:bodyPr>
          <a:lstStyle/>
          <a:p>
            <a:pPr algn="l"/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made IOT possible?</a:t>
            </a:r>
          </a:p>
        </p:txBody>
      </p:sp>
      <p:sp>
        <p:nvSpPr>
          <p:cNvPr id="5" name="Bouton d'action : Vidéo 4">
            <a:hlinkClick r:id="rId2" highlightClick="1"/>
          </p:cNvPr>
          <p:cNvSpPr/>
          <p:nvPr/>
        </p:nvSpPr>
        <p:spPr>
          <a:xfrm>
            <a:off x="328594" y="1731678"/>
            <a:ext cx="937846" cy="1113070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457677" y="1731678"/>
            <a:ext cx="863948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New IP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adress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6LoWPAN </a:t>
            </a:r>
          </a:p>
          <a:p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IPV6 over </a:t>
            </a:r>
            <a:r>
              <a:rPr lang="fr-FR" sz="2800" dirty="0" err="1">
                <a:latin typeface="Calibri" charset="0"/>
                <a:ea typeface="Calibri" charset="0"/>
                <a:cs typeface="Calibri" charset="0"/>
              </a:rPr>
              <a:t>Low</a:t>
            </a: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 Power Wireless </a:t>
            </a:r>
            <a:r>
              <a:rPr lang="fr-FR" sz="2800" dirty="0" err="1">
                <a:latin typeface="Calibri" charset="0"/>
                <a:ea typeface="Calibri" charset="0"/>
                <a:cs typeface="Calibri" charset="0"/>
              </a:rPr>
              <a:t>Personnal</a:t>
            </a: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 Area 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Networks) </a:t>
            </a:r>
            <a:endParaRPr lang="fr-FR" sz="2800" dirty="0">
              <a:latin typeface="Calibri" charset="0"/>
              <a:ea typeface="Calibri" charset="0"/>
              <a:cs typeface="Calibri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Bouton d'action : Vidéo 6">
            <a:hlinkClick r:id="rId3" highlightClick="1"/>
          </p:cNvPr>
          <p:cNvSpPr/>
          <p:nvPr/>
        </p:nvSpPr>
        <p:spPr>
          <a:xfrm>
            <a:off x="328594" y="3402882"/>
            <a:ext cx="937846" cy="1137029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457677" y="3658970"/>
            <a:ext cx="724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New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Protocols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:  REST, MQTT,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CoAP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fr-FR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Bouton d'action : Vidéo 8">
            <a:hlinkClick r:id="rId4" highlightClick="1"/>
          </p:cNvPr>
          <p:cNvSpPr/>
          <p:nvPr/>
        </p:nvSpPr>
        <p:spPr>
          <a:xfrm>
            <a:off x="328594" y="5060354"/>
            <a:ext cx="937846" cy="954935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321169" y="60725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457677" y="5276211"/>
            <a:ext cx="9879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Rapid Software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development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: How to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make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Connected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Sensors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? </a:t>
            </a:r>
            <a:endParaRPr lang="fr-FR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7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4539293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HOW TO 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fr-FR" sz="6600" dirty="0">
                <a:latin typeface="Brush Script MT" charset="0"/>
                <a:ea typeface="Brush Script MT" charset="0"/>
                <a:cs typeface="Brush Script MT" charset="0"/>
              </a:rPr>
              <a:t>? </a:t>
            </a:r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19831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279" y="188759"/>
            <a:ext cx="6801612" cy="741970"/>
          </a:xfrm>
        </p:spPr>
        <p:txBody>
          <a:bodyPr>
            <a:normAutofit/>
          </a:bodyPr>
          <a:lstStyle/>
          <a:p>
            <a:pPr algn="l"/>
            <a:r>
              <a:rPr lang="fr-FR" sz="36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HOW TO IMPLEMENT THE </a:t>
            </a:r>
            <a:r>
              <a:rPr lang="fr-FR" sz="36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IoT</a:t>
            </a:r>
            <a:r>
              <a:rPr lang="fr-FR" sz="36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? </a:t>
            </a:r>
            <a:endParaRPr lang="fr-FR" sz="3600" dirty="0">
              <a:solidFill>
                <a:schemeClr val="bg1"/>
              </a:solidFill>
              <a:latin typeface="Chalkboard SE" charset="0"/>
              <a:ea typeface="Chalkboard SE" charset="0"/>
              <a:cs typeface="Chalkboard SE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70006" y="3257014"/>
            <a:ext cx="10961591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fr-FR" sz="3000" cap="all" spc="2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a new </a:t>
            </a:r>
            <a:r>
              <a:rPr lang="fr-FR" sz="3000" cap="all" spc="200" dirty="0" err="1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Technology</a:t>
            </a:r>
            <a:r>
              <a:rPr lang="fr-FR" sz="3000" cap="all" spc="2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 </a:t>
            </a:r>
            <a:r>
              <a:rPr lang="fr-FR" sz="3000" cap="all" spc="2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Stack</a:t>
            </a:r>
            <a:endParaRPr lang="fr-FR" sz="3000" cap="all" spc="200" dirty="0" smtClean="0">
              <a:solidFill>
                <a:schemeClr val="bg1"/>
              </a:solidFill>
              <a:latin typeface="Chalkboard SE" charset="0"/>
              <a:ea typeface="Chalkboard SE" charset="0"/>
              <a:cs typeface="Chalkboard SE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EXPERTISE IN PRODUCT 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DESIGN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IMPLEMENT NEW AFTER-SALE 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SERVICES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IMPLEMENT NEW MARKETING 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PRACTICES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NEW HUMAN RESSOURCES 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CHALLENGES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MAKE NEW STRATEGIC 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CHOICES : COST, DATA, SERVICES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FOCUS ON </a:t>
            </a:r>
            <a:r>
              <a:rPr lang="fr-FR" sz="30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IoT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 COMPANIES:TESLA, GE, </a:t>
            </a: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WHIRLPOOL </a:t>
            </a:r>
            <a:endParaRPr lang="fr-FR" sz="3000" cap="all" spc="200" dirty="0" smtClean="0">
              <a:solidFill>
                <a:schemeClr val="bg1"/>
              </a:solidFill>
              <a:latin typeface="Chalkboard SE" charset="0"/>
              <a:ea typeface="Chalkboard SE" charset="0"/>
              <a:cs typeface="Chalkboard SE" charset="0"/>
            </a:endParaRP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966" y="0"/>
            <a:ext cx="2390034" cy="11861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515" y="1176782"/>
            <a:ext cx="1191005" cy="11874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243" y="1176782"/>
            <a:ext cx="1180480" cy="12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3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7230" y="199314"/>
            <a:ext cx="11955950" cy="551800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3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new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Technology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Stack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3000" dirty="0">
                <a:latin typeface="Calibri" charset="0"/>
                <a:ea typeface="Calibri" charset="0"/>
                <a:cs typeface="Calibri" charset="0"/>
              </a:rPr>
            </a:br>
            <a:endParaRPr lang="fr-FR" sz="3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" y="1240972"/>
            <a:ext cx="6484479" cy="530474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66" y="4742486"/>
            <a:ext cx="1613657" cy="173616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66" y="2977567"/>
            <a:ext cx="1659806" cy="127463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13" y="1145345"/>
            <a:ext cx="1638610" cy="143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4539293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WHAT</a:t>
            </a:r>
            <a:r>
              <a:rPr lang="fr-FR" sz="6600" dirty="0">
                <a:latin typeface="Brush Script MT" charset="0"/>
                <a:ea typeface="Brush Script MT" charset="0"/>
                <a:cs typeface="Brush Script MT" charset="0"/>
              </a:rPr>
              <a:t>?</a:t>
            </a:r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13841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528" y="157057"/>
            <a:ext cx="11537617" cy="675701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EXPERTISE IN PRODUCT DESIGN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803284"/>
            <a:ext cx="9566029" cy="291025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New design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principles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Hardware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standardization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§"/>
            </a:pP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Software-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based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customization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.</a:t>
            </a:r>
            <a:endParaRPr lang="fr-FR" sz="30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Personalization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On-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going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upgrades,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remote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services.  </a:t>
            </a:r>
          </a:p>
          <a:p>
            <a:pPr>
              <a:buFont typeface="Wingdings" charset="2"/>
              <a:buChar char="ü"/>
            </a:pPr>
            <a:endParaRPr lang="fr-FR" sz="3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57729" y="5067206"/>
            <a:ext cx="951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ü"/>
            </a:pPr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06346" y="1285552"/>
            <a:ext cx="808997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Organizations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expertise in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systems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engineering 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and in agile software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development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22028"/>
            <a:ext cx="1400530" cy="13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1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075" y="190970"/>
            <a:ext cx="11713463" cy="756088"/>
          </a:xfrm>
        </p:spPr>
        <p:txBody>
          <a:bodyPr>
            <a:noAutofit/>
          </a:bodyPr>
          <a:lstStyle/>
          <a:p>
            <a:pPr algn="l"/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EXPERTISE IN PRODUCT DESIGN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0016" y="1301343"/>
            <a:ext cx="5274983" cy="5066800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User-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centered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design :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define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problem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truly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matters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custumers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Understand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technology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stack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and the user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experience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. </a:t>
            </a:r>
            <a:endParaRPr lang="fr-FR" sz="20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Adopt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technology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approach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to design.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Follow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built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-test-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learn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process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: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evolution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of the design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according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to the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customer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experience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Simplify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success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Technologist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designers must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approach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IoT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development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a ‘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less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more’ mandate. 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of a new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partnership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those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who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understand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the user ans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who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integrate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000" dirty="0" err="1" smtClean="0">
                <a:latin typeface="Calibri" charset="0"/>
                <a:ea typeface="Calibri" charset="0"/>
                <a:cs typeface="Calibri" charset="0"/>
              </a:rPr>
              <a:t>technology</a:t>
            </a:r>
            <a:r>
              <a:rPr lang="fr-FR" sz="20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86" y="1660571"/>
            <a:ext cx="5480320" cy="408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5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1320" y="208554"/>
            <a:ext cx="11625541" cy="723431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IMPLEMENT NEW AFTER-SALE SERVICES 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6144" y="3559260"/>
            <a:ext cx="11095892" cy="311247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Take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advantage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data. </a:t>
            </a:r>
          </a:p>
          <a:p>
            <a:pPr>
              <a:buFont typeface="Wingdings" charset="2"/>
              <a:buChar char="§"/>
            </a:pP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Make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timely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remote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repairs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evaluate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real-time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usage and performance.</a:t>
            </a:r>
          </a:p>
          <a:p>
            <a:pPr>
              <a:buFont typeface="Wingdings" charset="2"/>
              <a:buChar char="§"/>
            </a:pP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identify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warranty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agreement. </a:t>
            </a:r>
          </a:p>
          <a:p>
            <a:pPr>
              <a:buFont typeface="Wingdings" charset="2"/>
              <a:buChar char="ü"/>
            </a:pPr>
            <a:endParaRPr lang="fr-FR" sz="32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ü"/>
            </a:pPr>
            <a:endParaRPr lang="fr-FR" dirty="0"/>
          </a:p>
          <a:p>
            <a:pPr>
              <a:buFont typeface="Wingdings" charset="2"/>
              <a:buChar char="ü"/>
            </a:pP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768609" y="1599291"/>
            <a:ext cx="100482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Organizations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data expertise to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implement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data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driven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after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-sales.  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  <a:p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0" y="1477540"/>
            <a:ext cx="1474346" cy="14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4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6829" y="160670"/>
            <a:ext cx="10974910" cy="770059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IMPLEMENT NEW MARKETING PRACTICES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2937" y="3503811"/>
            <a:ext cx="11591220" cy="3101983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To  analyse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usage data. </a:t>
            </a:r>
          </a:p>
          <a:p>
            <a:pPr>
              <a:buFont typeface="Wingdings" charset="2"/>
              <a:buChar char="§"/>
            </a:pP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To analyse new insights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into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how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create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value for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customers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§"/>
            </a:pP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better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positionning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based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on the data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collected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ü"/>
            </a:pPr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1975209" y="1340107"/>
            <a:ext cx="8246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Organizations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to use data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analytics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tools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and segment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market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in a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most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significant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way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deliver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greater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value to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each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segment. 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9" y="1340107"/>
            <a:ext cx="1434230" cy="12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7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0868" y="183025"/>
            <a:ext cx="11731048" cy="672246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NEW HUMAN RESSOURCES CHALLENGES 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1700" y="1657786"/>
            <a:ext cx="8651631" cy="931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Organizations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recruit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new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skills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sets.</a:t>
            </a:r>
          </a:p>
          <a:p>
            <a:pPr marL="0" indent="0">
              <a:buNone/>
            </a:pPr>
            <a:endParaRPr lang="fr-FR" sz="32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17811" y="2942329"/>
            <a:ext cx="107334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Software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development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, 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System engineering, 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Product and software design, 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Big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data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analytics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Wingdings" charset="2"/>
              <a:buChar char="§"/>
            </a:pP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Secutity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secure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storage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of the data, to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avoid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hackers. </a:t>
            </a:r>
          </a:p>
          <a:p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169378" y="5972543"/>
            <a:ext cx="1007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Readings</a:t>
            </a:r>
            <a:r>
              <a:rPr lang="fr-FR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fr-FR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fr-FR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www.cio.com</a:t>
            </a:r>
            <a:r>
              <a:rPr lang="fr-FR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/article/3072132/</a:t>
            </a:r>
            <a:r>
              <a:rPr lang="fr-FR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fr-FR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fr-FR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skills</a:t>
            </a:r>
            <a:r>
              <a:rPr lang="fr-FR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-training/10-most-in-demand-internet-of-things-skills.html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8" y="5836334"/>
            <a:ext cx="748688" cy="9365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7811" y="1131765"/>
            <a:ext cx="1506932" cy="14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146" y="111742"/>
            <a:ext cx="11758682" cy="669421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MAKE NEW STRATEGIC CHOICES REGARDING THE COST 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98475" y="1409726"/>
            <a:ext cx="3753604" cy="1929330"/>
          </a:xfrm>
        </p:spPr>
        <p:txBody>
          <a:bodyPr>
            <a:no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Embedded in the </a:t>
            </a:r>
            <a:r>
              <a:rPr lang="fr-FR" sz="2600" b="1" dirty="0" err="1" smtClean="0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 vs the cloud? 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In addition to the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cost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others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factors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should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be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taken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into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consideration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: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response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time, network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quality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security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, interfaces,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upgrades.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64273" y="1409726"/>
            <a:ext cx="4010752" cy="439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fr-FR" sz="2600" b="1" dirty="0" err="1" smtClean="0">
                <a:latin typeface="Calibri" charset="0"/>
                <a:ea typeface="Calibri" charset="0"/>
                <a:cs typeface="Calibri" charset="0"/>
              </a:rPr>
              <a:t>Build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 or </a:t>
            </a:r>
            <a:r>
              <a:rPr lang="fr-FR" sz="2600" b="1" dirty="0" err="1" smtClean="0">
                <a:latin typeface="Calibri" charset="0"/>
                <a:ea typeface="Calibri" charset="0"/>
                <a:cs typeface="Calibri" charset="0"/>
              </a:rPr>
              <a:t>Buy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?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Develop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capabilities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and infrastructure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internally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or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outsource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vendors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or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partners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-In-House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strategy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need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investments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skills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and time. </a:t>
            </a: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-Outsourcing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create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new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costs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and compromise the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ability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differentiate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going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foward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fr-FR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065077" y="1409726"/>
            <a:ext cx="312692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buFont typeface="Wingdings" charset="2"/>
              <a:buChar char="§"/>
              <a:defRPr/>
            </a:pP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invest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IoT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or not? </a:t>
            </a:r>
          </a:p>
          <a:p>
            <a:pPr lvl="0" defTabSz="914400">
              <a:defRPr/>
            </a:pP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Which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features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deliver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real value to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customers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relative to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cost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518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846" y="138215"/>
            <a:ext cx="11781691" cy="629228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MAKE NEW </a:t>
            </a:r>
            <a:r>
              <a:rPr lang="fr-FR" dirty="0" smtClean="0"/>
              <a:t>STRATEGIC </a:t>
            </a:r>
            <a:r>
              <a:rPr lang="fr-FR" dirty="0"/>
              <a:t>CHOICES </a:t>
            </a:r>
            <a:r>
              <a:rPr lang="fr-FR" dirty="0" smtClean="0"/>
              <a:t>REGARDING THE DATA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71708" y="1624615"/>
            <a:ext cx="346207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Data must the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company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capture?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Collecting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Data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add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cost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to 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: more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sensors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security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analytics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software, data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analysts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investment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external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datas.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37940" y="1624615"/>
            <a:ext cx="40984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fr-FR" sz="2600" b="1" dirty="0" err="1" smtClean="0">
                <a:latin typeface="Calibri" charset="0"/>
                <a:ea typeface="Calibri" charset="0"/>
                <a:cs typeface="Calibri" charset="0"/>
              </a:rPr>
              <a:t>Who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own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the data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collected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?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Who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owner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of the data streaming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 smart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aircraft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engine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: 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engine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suppliers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, 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airframe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manufacturer, 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airline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company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? </a:t>
            </a:r>
          </a:p>
        </p:txBody>
      </p:sp>
      <p:sp>
        <p:nvSpPr>
          <p:cNvPr id="7" name="Rectangle 6"/>
          <p:cNvSpPr/>
          <p:nvPr/>
        </p:nvSpPr>
        <p:spPr>
          <a:xfrm>
            <a:off x="8559730" y="1624614"/>
            <a:ext cx="363227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charset="2"/>
              <a:buChar char="§"/>
              <a:defRPr/>
            </a:pPr>
            <a:r>
              <a:rPr lang="fr-FR" sz="2600" b="1" smtClean="0">
                <a:latin typeface="Calibri" charset="0"/>
                <a:ea typeface="Calibri" charset="0"/>
                <a:cs typeface="Calibri" charset="0"/>
              </a:rPr>
              <a:t>Enter 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in new businesses by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monetizing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data? 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Data about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driving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characteristics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are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used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by assurance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companies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151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4372" y="167094"/>
            <a:ext cx="11870671" cy="665662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MAKE NEW STRATEGY </a:t>
            </a:r>
            <a:r>
              <a:rPr lang="fr-FR" dirty="0" smtClean="0"/>
              <a:t>CHOICES REGARDING THE SERVICES 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21328" y="1570066"/>
            <a:ext cx="545898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defTabSz="914400">
              <a:buFont typeface="Wingdings" charset="2"/>
              <a:buChar char="§"/>
              <a:defRPr/>
            </a:pPr>
            <a:r>
              <a:rPr lang="fr-FR" sz="2600" b="1" dirty="0" err="1" smtClean="0">
                <a:latin typeface="Calibri" charset="0"/>
                <a:ea typeface="Calibri" charset="0"/>
                <a:cs typeface="Calibri" charset="0"/>
              </a:rPr>
              <a:t>Fully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or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partially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disintermediate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distribution </a:t>
            </a:r>
            <a:r>
              <a:rPr lang="fr-FR" sz="2600" b="1" dirty="0" err="1">
                <a:latin typeface="Calibri" charset="0"/>
                <a:ea typeface="Calibri" charset="0"/>
                <a:cs typeface="Calibri" charset="0"/>
              </a:rPr>
              <a:t>channels</a:t>
            </a: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 or service networks? 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Tesla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sells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car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directly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consumers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rather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than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through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traditional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dealer network. 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Tesla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also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eliminates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third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party-party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involvement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repairs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6695521" y="1570066"/>
            <a:ext cx="486510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charset="2"/>
              <a:buChar char="§"/>
              <a:defRPr/>
            </a:pPr>
            <a:r>
              <a:rPr lang="fr-FR" sz="2600" b="1" dirty="0">
                <a:latin typeface="Calibri" charset="0"/>
                <a:ea typeface="Calibri" charset="0"/>
                <a:cs typeface="Calibri" charset="0"/>
              </a:rPr>
              <a:t>Change the business model? 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emergence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of 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as a service model in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which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manufacturer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retains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ownership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customer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simply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>
                <a:latin typeface="Calibri" charset="0"/>
                <a:ea typeface="Calibri" charset="0"/>
                <a:cs typeface="Calibri" charset="0"/>
              </a:rPr>
              <a:t>paid</a:t>
            </a:r>
            <a:r>
              <a:rPr lang="fr-FR" sz="2600" dirty="0">
                <a:latin typeface="Calibri" charset="0"/>
                <a:ea typeface="Calibri" charset="0"/>
                <a:cs typeface="Calibri" charset="0"/>
              </a:rPr>
              <a:t> for the use of the machine. </a:t>
            </a:r>
          </a:p>
        </p:txBody>
      </p:sp>
    </p:spTree>
    <p:extLst>
      <p:ext uri="{BB962C8B-B14F-4D97-AF65-F5344CB8AC3E}">
        <p14:creationId xmlns:p14="http://schemas.microsoft.com/office/powerpoint/2010/main" val="1852228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9515" y="166081"/>
            <a:ext cx="11920292" cy="733479"/>
          </a:xfrm>
        </p:spPr>
        <p:txBody>
          <a:bodyPr>
            <a:normAutofit fontScale="90000"/>
          </a:bodyPr>
          <a:lstStyle/>
          <a:p>
            <a:pPr algn="l"/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MAKE NEW STRATEGY CHOICES REGARDING 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THE SCOPE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18407" y="1331715"/>
            <a:ext cx="47735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charset="2"/>
              <a:buChar char="§"/>
              <a:defRPr/>
            </a:pPr>
            <a:r>
              <a:rPr lang="fr-FR" sz="2800" b="1" dirty="0" err="1" smtClean="0">
                <a:latin typeface="Calibri" charset="0"/>
                <a:ea typeface="Calibri" charset="0"/>
                <a:cs typeface="Calibri" charset="0"/>
              </a:rPr>
              <a:t>Expand</a:t>
            </a:r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b="1" dirty="0" err="1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sz="28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b="1" dirty="0" smtClean="0">
                <a:latin typeface="Calibri" charset="0"/>
                <a:ea typeface="Calibri" charset="0"/>
                <a:cs typeface="Calibri" charset="0"/>
              </a:rPr>
              <a:t>scope:  </a:t>
            </a:r>
          </a:p>
          <a:p>
            <a:pPr lvl="0">
              <a:defRPr/>
            </a:pP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Car </a:t>
            </a:r>
            <a:r>
              <a:rPr lang="fr-FR" sz="2800" dirty="0" err="1" smtClean="0">
                <a:latin typeface="Calibri" charset="0"/>
                <a:ea typeface="Calibri" charset="0"/>
                <a:cs typeface="Calibri" charset="0"/>
              </a:rPr>
              <a:t>Manufacturers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dirty="0" err="1">
                <a:latin typeface="Calibri" charset="0"/>
                <a:ea typeface="Calibri" charset="0"/>
                <a:cs typeface="Calibri" charset="0"/>
              </a:rPr>
              <a:t>become</a:t>
            </a: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dirty="0" err="1">
                <a:latin typeface="Calibri" charset="0"/>
                <a:ea typeface="Calibri" charset="0"/>
                <a:cs typeface="Calibri" charset="0"/>
              </a:rPr>
              <a:t>Mobility</a:t>
            </a: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dirty="0" err="1">
                <a:latin typeface="Calibri" charset="0"/>
                <a:ea typeface="Calibri" charset="0"/>
                <a:cs typeface="Calibri" charset="0"/>
              </a:rPr>
              <a:t>companies</a:t>
            </a: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27712" y="1331715"/>
            <a:ext cx="4924001" cy="5659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Font typeface="Wingdings" charset="2"/>
              <a:buChar char="§"/>
              <a:defRPr/>
            </a:pP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Open or </a:t>
            </a:r>
            <a:r>
              <a:rPr lang="fr-FR" sz="2600" b="1" dirty="0" err="1" smtClean="0">
                <a:latin typeface="Calibri" charset="0"/>
                <a:ea typeface="Calibri" charset="0"/>
                <a:cs typeface="Calibri" charset="0"/>
              </a:rPr>
              <a:t>closed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 system? </a:t>
            </a:r>
          </a:p>
          <a:p>
            <a:pPr marL="228600" lvl="1" indent="0">
              <a:spcBef>
                <a:spcPts val="0"/>
              </a:spcBef>
              <a:buClrTx/>
              <a:buNone/>
              <a:defRPr/>
            </a:pP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Closed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System: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customers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purchased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entire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connected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system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a single manufacturer (GE and the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aircraft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company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28600" lvl="1" indent="0">
              <a:spcBef>
                <a:spcPts val="0"/>
              </a:spcBef>
              <a:buClrTx/>
              <a:buNone/>
              <a:defRPr/>
            </a:pPr>
            <a:endParaRPr lang="fr-FR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228600" lvl="1" indent="0">
              <a:spcBef>
                <a:spcPts val="0"/>
              </a:spcBef>
              <a:buClrTx/>
              <a:buNone/>
              <a:defRPr/>
            </a:pP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-Open System: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enables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the end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customer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to assemble the parts of the solution. </a:t>
            </a:r>
          </a:p>
          <a:p>
            <a:pPr marL="228600" lvl="1" indent="0">
              <a:spcBef>
                <a:spcPts val="0"/>
              </a:spcBef>
              <a:buClrTx/>
              <a:buNone/>
              <a:defRPr/>
            </a:pP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(Whirlpool designs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appliance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be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ready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connectable to a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variety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of home automation).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720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6487" y="243723"/>
            <a:ext cx="10509741" cy="607900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TESLA: THE SMART COMPANY 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7597" y="851623"/>
            <a:ext cx="11414524" cy="292906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2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4" name="Bouton d'action : Vidéo 3">
            <a:hlinkClick r:id="rId2" highlightClick="1"/>
          </p:cNvPr>
          <p:cNvSpPr/>
          <p:nvPr/>
        </p:nvSpPr>
        <p:spPr>
          <a:xfrm>
            <a:off x="375557" y="5662289"/>
            <a:ext cx="867840" cy="826477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359465" y="5662289"/>
            <a:ext cx="3915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How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Tesla's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Self-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Driving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Autopilot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Actually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Works</a:t>
            </a:r>
          </a:p>
        </p:txBody>
      </p:sp>
      <p:sp>
        <p:nvSpPr>
          <p:cNvPr id="7" name="Bouton d'action : Vidéo 6">
            <a:hlinkClick r:id="" action="ppaction://hlinkshowjump?jump=nextslide" highlightClick="1"/>
          </p:cNvPr>
          <p:cNvSpPr/>
          <p:nvPr/>
        </p:nvSpPr>
        <p:spPr>
          <a:xfrm>
            <a:off x="5620394" y="5690877"/>
            <a:ext cx="837728" cy="773723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803132" y="5844694"/>
            <a:ext cx="435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Powerwall</a:t>
            </a:r>
            <a:r>
              <a:rPr lang="fr-FR" sz="2400" dirty="0"/>
              <a:t> 2 &amp; Solar Roof </a:t>
            </a:r>
            <a:r>
              <a:rPr lang="fr-FR" sz="2400" dirty="0" err="1"/>
              <a:t>Launch</a:t>
            </a:r>
            <a:endParaRPr lang="fr-FR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557597" y="1594962"/>
            <a:ext cx="476096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«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 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For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an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additional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b="1" dirty="0">
                <a:latin typeface="Calibri" charset="0"/>
                <a:ea typeface="Calibri" charset="0"/>
                <a:cs typeface="Calibri" charset="0"/>
              </a:rPr>
              <a:t>$4,250, Tesla </a:t>
            </a:r>
            <a:r>
              <a:rPr lang="fr-FR" sz="2400" b="1" dirty="0" err="1">
                <a:latin typeface="Calibri" charset="0"/>
                <a:ea typeface="Calibri" charset="0"/>
                <a:cs typeface="Calibri" charset="0"/>
              </a:rPr>
              <a:t>customers</a:t>
            </a:r>
            <a:r>
              <a:rPr lang="fr-FR" sz="24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b="1" dirty="0" err="1">
                <a:latin typeface="Calibri" charset="0"/>
                <a:ea typeface="Calibri" charset="0"/>
                <a:cs typeface="Calibri" charset="0"/>
              </a:rPr>
              <a:t>could</a:t>
            </a:r>
            <a:r>
              <a:rPr lang="fr-FR" sz="24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b="1" dirty="0" err="1">
                <a:latin typeface="Calibri" charset="0"/>
                <a:ea typeface="Calibri" charset="0"/>
                <a:cs typeface="Calibri" charset="0"/>
              </a:rPr>
              <a:t>purchase</a:t>
            </a:r>
            <a:r>
              <a:rPr lang="fr-FR" sz="2400" b="1" dirty="0">
                <a:latin typeface="Calibri" charset="0"/>
                <a:ea typeface="Calibri" charset="0"/>
                <a:cs typeface="Calibri" charset="0"/>
              </a:rPr>
              <a:t> a “</a:t>
            </a:r>
            <a:r>
              <a:rPr lang="fr-FR" sz="2400" b="1" dirty="0" err="1">
                <a:latin typeface="Calibri" charset="0"/>
                <a:ea typeface="Calibri" charset="0"/>
                <a:cs typeface="Calibri" charset="0"/>
              </a:rPr>
              <a:t>technology</a:t>
            </a:r>
            <a:r>
              <a:rPr lang="fr-FR" sz="2400" b="1" dirty="0">
                <a:latin typeface="Calibri" charset="0"/>
                <a:ea typeface="Calibri" charset="0"/>
                <a:cs typeface="Calibri" charset="0"/>
              </a:rPr>
              <a:t> package”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used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sensors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as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well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as a camera, a front radar,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digitally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controlled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brakes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to help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avoid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collisions—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essentially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allowing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the car to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take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over and stop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before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crashing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. » 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903477" y="1232213"/>
            <a:ext cx="39982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« The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software update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was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officially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named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b="1" dirty="0">
                <a:latin typeface="Calibri" charset="0"/>
                <a:ea typeface="Calibri" charset="0"/>
                <a:cs typeface="Calibri" charset="0"/>
              </a:rPr>
              <a:t>Tesla Version 7.0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but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nickname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—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Autopilot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—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was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stuck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. » </a:t>
            </a:r>
          </a:p>
          <a:p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58" y="0"/>
            <a:ext cx="1031841" cy="102876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258" y="2993098"/>
            <a:ext cx="4654683" cy="22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7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42900" y="212272"/>
            <a:ext cx="3386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WHAT IS </a:t>
            </a:r>
            <a:r>
              <a:rPr lang="fr-FR" sz="36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IoT</a:t>
            </a:r>
            <a:r>
              <a:rPr lang="fr-FR" sz="36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? </a:t>
            </a:r>
            <a:endParaRPr lang="fr-FR" sz="3600" dirty="0">
              <a:solidFill>
                <a:schemeClr val="bg1"/>
              </a:solidFill>
              <a:latin typeface="Chalkboard SE" charset="0"/>
              <a:ea typeface="Chalkboard SE" charset="0"/>
              <a:cs typeface="Chalkboard SE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42900" y="2465613"/>
            <a:ext cx="112830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IOE</a:t>
            </a: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, </a:t>
            </a:r>
            <a:r>
              <a:rPr lang="fr-FR" sz="30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IoT</a:t>
            </a: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, </a:t>
            </a:r>
            <a:r>
              <a:rPr lang="fr-FR" sz="3000" dirty="0" err="1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IIoT</a:t>
            </a: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, M2M, INDUSTRY 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4.0.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IoT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 </a:t>
            </a: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IS 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HYPE.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IoT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 IS THE </a:t>
            </a: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NEXT BIG 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BUSINESS. 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IoT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 </a:t>
            </a: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IS 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EVERYWHERE.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IoT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 </a:t>
            </a: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IS FOR 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EVERYTHING.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WHAT IS A SMART AND CONNECTED PRODUCT ?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WHAT IS THE VALUE ADDED OF A SMART AND CONNECTED PRODUCT ?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WHAT MADE </a:t>
            </a:r>
            <a:r>
              <a:rPr lang="fr-FR" sz="30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IoT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 POSSIBLE ? </a:t>
            </a:r>
            <a:endParaRPr lang="fr-FR" sz="3000" dirty="0">
              <a:solidFill>
                <a:schemeClr val="bg1"/>
              </a:solidFill>
              <a:latin typeface="Chalkboard SE" charset="0"/>
              <a:ea typeface="Chalkboard SE" charset="0"/>
              <a:cs typeface="Chalkboard SE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520" y="0"/>
            <a:ext cx="4588480" cy="22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3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1321" y="224651"/>
            <a:ext cx="10095679" cy="703062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3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GE : 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Internet Of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AirLINES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Things</a:t>
            </a:r>
            <a:r>
              <a:rPr lang="fr-FR" sz="3000" b="1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3000" b="1" dirty="0">
                <a:latin typeface="Calibri" charset="0"/>
                <a:ea typeface="Calibri" charset="0"/>
                <a:cs typeface="Calibri" charset="0"/>
              </a:rPr>
            </a:b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553" y="2227379"/>
            <a:ext cx="4893547" cy="3492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« 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Sensors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aspire to manage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improve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stress-points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across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journey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. </a:t>
            </a:r>
            <a:endParaRPr lang="fr-FR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Infrastructure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such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as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elevators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baggage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carousels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travelators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kiosks, bag-drop stations [and]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boarding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gates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all have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sensors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. »</a:t>
            </a:r>
            <a:endParaRPr lang="fr-FR" sz="2400" i="1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Bouton d'action : Vidéo 3">
            <a:hlinkClick r:id="rId2" highlightClick="1"/>
          </p:cNvPr>
          <p:cNvSpPr/>
          <p:nvPr/>
        </p:nvSpPr>
        <p:spPr>
          <a:xfrm>
            <a:off x="478553" y="5735477"/>
            <a:ext cx="984738" cy="896815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593920" y="5893628"/>
            <a:ext cx="79625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How </a:t>
            </a:r>
            <a:r>
              <a:rPr lang="fr-FR" sz="2400" dirty="0" err="1"/>
              <a:t>GE’s</a:t>
            </a:r>
            <a:r>
              <a:rPr lang="fr-FR" sz="2400" dirty="0"/>
              <a:t> </a:t>
            </a:r>
            <a:r>
              <a:rPr lang="fr-FR" sz="2400" dirty="0" err="1"/>
              <a:t>Predix</a:t>
            </a:r>
            <a:r>
              <a:rPr lang="fr-FR" sz="2400" dirty="0"/>
              <a:t> Is </a:t>
            </a:r>
            <a:r>
              <a:rPr lang="fr-FR" sz="2400" dirty="0" err="1"/>
              <a:t>Taking</a:t>
            </a:r>
            <a:r>
              <a:rPr lang="fr-FR" sz="2400" dirty="0"/>
              <a:t> Aviation </a:t>
            </a:r>
            <a:r>
              <a:rPr lang="fr-FR" sz="2400" dirty="0" err="1"/>
              <a:t>Productivity</a:t>
            </a:r>
            <a:r>
              <a:rPr lang="fr-FR" sz="2400" dirty="0"/>
              <a:t> to New Levels</a:t>
            </a:r>
            <a:endParaRPr lang="fr-FR" sz="2400" i="1" dirty="0">
              <a:latin typeface="Calibri" charset="0"/>
              <a:ea typeface="Calibri" charset="0"/>
              <a:cs typeface="Calibri" charset="0"/>
            </a:endParaRPr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410453" y="1830977"/>
            <a:ext cx="43270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« 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Even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transfer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buses and trains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movements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within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car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parks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be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'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sensorised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'. </a:t>
            </a:r>
            <a:endParaRPr lang="fr-FR" sz="24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fr-FR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Within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aircraft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sensors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measure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cabin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temperature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air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quality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[and] light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levels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,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track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catering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equipment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duty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-free trolleys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. »</a:t>
            </a:r>
            <a:endParaRPr lang="fr-FR" sz="2400" i="1" dirty="0">
              <a:latin typeface="Calibri" charset="0"/>
              <a:ea typeface="Calibri" charset="0"/>
              <a:cs typeface="Calibri" charset="0"/>
            </a:endParaRP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47925" y="1323434"/>
            <a:ext cx="86114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For the </a:t>
            </a:r>
            <a:r>
              <a:rPr lang="fr-FR" sz="2800" dirty="0" err="1">
                <a:latin typeface="Calibri" charset="0"/>
                <a:ea typeface="Calibri" charset="0"/>
                <a:cs typeface="Calibri" charset="0"/>
              </a:rPr>
              <a:t>airline</a:t>
            </a: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dirty="0" err="1">
                <a:latin typeface="Calibri" charset="0"/>
                <a:ea typeface="Calibri" charset="0"/>
                <a:cs typeface="Calibri" charset="0"/>
              </a:rPr>
              <a:t>sector</a:t>
            </a: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800" dirty="0" err="1">
                <a:latin typeface="Calibri" charset="0"/>
                <a:ea typeface="Calibri" charset="0"/>
                <a:cs typeface="Calibri" charset="0"/>
              </a:rPr>
              <a:t>IoT</a:t>
            </a: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dirty="0" err="1">
                <a:latin typeface="Calibri" charset="0"/>
                <a:ea typeface="Calibri" charset="0"/>
                <a:cs typeface="Calibri" charset="0"/>
              </a:rPr>
              <a:t>offers</a:t>
            </a: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 multiple </a:t>
            </a:r>
            <a:r>
              <a:rPr lang="fr-FR" sz="2800" dirty="0" err="1">
                <a:latin typeface="Calibri" charset="0"/>
                <a:ea typeface="Calibri" charset="0"/>
                <a:cs typeface="Calibri" charset="0"/>
              </a:rPr>
              <a:t>opportunities</a:t>
            </a:r>
            <a:r>
              <a:rPr lang="fr-FR" sz="2800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174" y="0"/>
            <a:ext cx="1057826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52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5379" y="229907"/>
            <a:ext cx="9394807" cy="945032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WHIRLPOOL : THE INVENTION OF THE SMART KITCHEN  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9260" y="1407213"/>
            <a:ext cx="5523711" cy="36798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« Whirlpool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which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partnered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IBM Watson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IoT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among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home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appliances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. 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Since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those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appliances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are all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linked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the data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organized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interpreted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as a single data set—as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opposed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separate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sets of data for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each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appliance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—and store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in the IBM cloud.</a:t>
            </a:r>
            <a:r>
              <a:rPr lang="fr-FR" sz="22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company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uses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information to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get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better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understanding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of how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are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being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used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problems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are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popping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up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why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and how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solve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those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problems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quickly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 »</a:t>
            </a:r>
            <a:endParaRPr lang="fr-FR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Bouton d'action : Vidéo 3">
            <a:hlinkClick r:id="rId2" highlightClick="1"/>
          </p:cNvPr>
          <p:cNvSpPr/>
          <p:nvPr/>
        </p:nvSpPr>
        <p:spPr>
          <a:xfrm>
            <a:off x="255379" y="5677880"/>
            <a:ext cx="800100" cy="807730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32" y="1407213"/>
            <a:ext cx="5662122" cy="34733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28251" y="5481581"/>
            <a:ext cx="4246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Whirlpool Smart </a:t>
            </a:r>
            <a:r>
              <a:rPr lang="fr-FR" sz="2400" dirty="0" err="1"/>
              <a:t>Kitchen</a:t>
            </a:r>
            <a:r>
              <a:rPr lang="fr-FR" sz="2400" dirty="0"/>
              <a:t> Has </a:t>
            </a:r>
            <a:r>
              <a:rPr lang="fr-FR" sz="2400" dirty="0" err="1"/>
              <a:t>Touchscreens</a:t>
            </a:r>
            <a:r>
              <a:rPr lang="fr-FR" sz="2400" dirty="0"/>
              <a:t> EVERYWHERE | </a:t>
            </a:r>
            <a:r>
              <a:rPr lang="fr-FR" sz="2400" dirty="0" err="1"/>
              <a:t>Mashable</a:t>
            </a:r>
            <a:r>
              <a:rPr lang="fr-FR" sz="2400" dirty="0"/>
              <a:t> CES 2016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970" y="80925"/>
            <a:ext cx="1953060" cy="9569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358264" y="5079928"/>
            <a:ext cx="1791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Dash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Button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732" y="4077376"/>
            <a:ext cx="3770726" cy="19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1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4539293"/>
          </a:xfrm>
        </p:spPr>
        <p:txBody>
          <a:bodyPr>
            <a:normAutofit/>
          </a:bodyPr>
          <a:lstStyle/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IMPACTS 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fr-FR" sz="6600" dirty="0">
                <a:latin typeface="Brush Script MT" charset="0"/>
                <a:ea typeface="Brush Script MT" charset="0"/>
                <a:cs typeface="Brush Script MT" charset="0"/>
              </a:rPr>
              <a:t>? </a:t>
            </a:r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176822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4266" y="172429"/>
            <a:ext cx="6801612" cy="1239894"/>
          </a:xfrm>
        </p:spPr>
        <p:txBody>
          <a:bodyPr>
            <a:normAutofit/>
          </a:bodyPr>
          <a:lstStyle/>
          <a:p>
            <a:pPr algn="l"/>
            <a:r>
              <a:rPr lang="fr-FR" sz="360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IMPACTS </a:t>
            </a:r>
            <a:r>
              <a:rPr lang="fr-FR" sz="36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OF </a:t>
            </a:r>
            <a:r>
              <a:rPr lang="fr-FR" sz="36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IoT</a:t>
            </a:r>
            <a:endParaRPr lang="fr-FR" sz="3600" dirty="0">
              <a:solidFill>
                <a:schemeClr val="bg1"/>
              </a:solidFill>
              <a:latin typeface="Chalkboard SE" charset="0"/>
              <a:ea typeface="Chalkboard SE" charset="0"/>
              <a:cs typeface="Chalkboard SE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4266" y="4359530"/>
            <a:ext cx="117620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§"/>
            </a:pP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IMPACT ON THE VALUE CREATION.</a:t>
            </a:r>
            <a:endParaRPr lang="fr-FR" sz="3000" cap="all" spc="200" dirty="0">
              <a:solidFill>
                <a:schemeClr val="bg1"/>
              </a:solidFill>
              <a:latin typeface="Chalkboard SE" charset="0"/>
              <a:ea typeface="Chalkboard SE" charset="0"/>
              <a:cs typeface="Chalkboard SE" charset="0"/>
            </a:endParaRPr>
          </a:p>
          <a:p>
            <a:pPr marL="571500" indent="-571500">
              <a:buFont typeface="Wingdings" charset="2"/>
              <a:buChar char="§"/>
            </a:pPr>
            <a:r>
              <a:rPr lang="fr-FR" sz="3000" cap="all" spc="2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Impact </a:t>
            </a:r>
            <a:r>
              <a:rPr lang="fr-FR" sz="3000" cap="all" spc="2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of </a:t>
            </a:r>
            <a:r>
              <a:rPr lang="fr-FR" sz="3000" cap="all" spc="200" dirty="0" err="1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connected</a:t>
            </a:r>
            <a:r>
              <a:rPr lang="fr-FR" sz="3000" cap="all" spc="2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 </a:t>
            </a:r>
            <a:r>
              <a:rPr lang="fr-FR" sz="3000" cap="all" spc="200" dirty="0" err="1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product</a:t>
            </a:r>
            <a:r>
              <a:rPr lang="fr-FR" sz="3000" cap="all" spc="2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 on </a:t>
            </a:r>
            <a:r>
              <a:rPr lang="fr-FR" sz="3000" cap="all" spc="200" dirty="0" err="1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Competition</a:t>
            </a:r>
            <a:r>
              <a:rPr lang="fr-FR" sz="3000" cap="all" spc="2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.</a:t>
            </a:r>
            <a:endParaRPr lang="fr-FR" sz="3000" dirty="0">
              <a:solidFill>
                <a:schemeClr val="bg1"/>
              </a:solidFill>
              <a:latin typeface="Chalkboard SE" charset="0"/>
              <a:ea typeface="Chalkboard SE" charset="0"/>
              <a:cs typeface="Chalkboard SE" charset="0"/>
            </a:endParaRPr>
          </a:p>
          <a:p>
            <a:pPr marL="571500" indent="-571500">
              <a:buFont typeface="Wingdings" charset="2"/>
              <a:buChar char="§"/>
            </a:pP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NEW INDUSTRY BOUNDARIES </a:t>
            </a:r>
            <a:r>
              <a:rPr lang="fr-FR" sz="3000" dirty="0" smtClean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: SYSTEM OF SYSTEMS. </a:t>
            </a:r>
          </a:p>
          <a:p>
            <a:pPr marL="457200" indent="-457200">
              <a:buFont typeface="Wingdings" charset="2"/>
              <a:buChar char="§"/>
            </a:pPr>
            <a:r>
              <a:rPr lang="fr-FR" sz="3000" dirty="0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THE EMERGENCE OF THE « PLATFORM ECONOMICS » FOR </a:t>
            </a:r>
            <a:r>
              <a:rPr lang="fr-FR" sz="3000" dirty="0" err="1">
                <a:solidFill>
                  <a:schemeClr val="bg1"/>
                </a:solidFill>
                <a:latin typeface="Chalkboard SE" charset="0"/>
                <a:ea typeface="Chalkboard SE" charset="0"/>
                <a:cs typeface="Chalkboard SE" charset="0"/>
              </a:rPr>
              <a:t>IoT</a:t>
            </a:r>
            <a:endParaRPr lang="fr-FR" sz="3000" dirty="0">
              <a:solidFill>
                <a:schemeClr val="bg1"/>
              </a:solidFill>
              <a:latin typeface="Chalkboard SE" charset="0"/>
              <a:ea typeface="Chalkboard SE" charset="0"/>
              <a:cs typeface="Chalkboard SE" charset="0"/>
            </a:endParaRPr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48" y="1"/>
            <a:ext cx="4088351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2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3734" y="173385"/>
            <a:ext cx="11396941" cy="692029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3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How 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value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created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captured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? </a:t>
            </a:r>
            <a:br>
              <a:rPr lang="fr-FR" sz="3000" dirty="0">
                <a:latin typeface="Calibri" charset="0"/>
                <a:ea typeface="Calibri" charset="0"/>
                <a:cs typeface="Calibri" charset="0"/>
              </a:rPr>
            </a:b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1" y="1283286"/>
            <a:ext cx="6664354" cy="4723280"/>
          </a:xfrm>
        </p:spPr>
      </p:pic>
      <p:sp>
        <p:nvSpPr>
          <p:cNvPr id="6" name="ZoneTexte 5"/>
          <p:cNvSpPr txBox="1"/>
          <p:nvPr/>
        </p:nvSpPr>
        <p:spPr>
          <a:xfrm>
            <a:off x="7200900" y="1583286"/>
            <a:ext cx="4106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4400" dirty="0" smtClean="0">
                <a:latin typeface="Calibri" charset="0"/>
                <a:ea typeface="Calibri" charset="0"/>
                <a:cs typeface="Calibri" charset="0"/>
              </a:rPr>
              <a:t>Real-Time  </a:t>
            </a:r>
            <a:endParaRPr lang="fr-FR" sz="4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200900" y="3769072"/>
            <a:ext cx="4729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4400" dirty="0" err="1" smtClean="0">
                <a:latin typeface="Calibri" charset="0"/>
                <a:ea typeface="Calibri" charset="0"/>
                <a:cs typeface="Calibri" charset="0"/>
              </a:rPr>
              <a:t>Personalization</a:t>
            </a:r>
            <a:r>
              <a:rPr lang="fr-FR" sz="4400" dirty="0" smtClean="0">
                <a:latin typeface="Calibri" charset="0"/>
                <a:ea typeface="Calibri" charset="0"/>
                <a:cs typeface="Calibri" charset="0"/>
              </a:rPr>
              <a:t>   </a:t>
            </a:r>
            <a:endParaRPr lang="fr-FR" sz="4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200900" y="2676179"/>
            <a:ext cx="4106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4400" dirty="0" err="1" smtClean="0">
                <a:latin typeface="Calibri" charset="0"/>
                <a:ea typeface="Calibri" charset="0"/>
                <a:cs typeface="Calibri" charset="0"/>
              </a:rPr>
              <a:t>Predictive</a:t>
            </a:r>
            <a:r>
              <a:rPr lang="fr-FR" sz="4400" dirty="0" smtClean="0">
                <a:latin typeface="Calibri" charset="0"/>
                <a:ea typeface="Calibri" charset="0"/>
                <a:cs typeface="Calibri" charset="0"/>
              </a:rPr>
              <a:t>   </a:t>
            </a:r>
            <a:endParaRPr lang="fr-FR" sz="4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200900" y="4957988"/>
            <a:ext cx="4106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4400" dirty="0" smtClean="0">
                <a:latin typeface="Calibri" charset="0"/>
                <a:ea typeface="Calibri" charset="0"/>
                <a:cs typeface="Calibri" charset="0"/>
              </a:rPr>
              <a:t>Services    </a:t>
            </a:r>
            <a:endParaRPr lang="fr-FR" sz="4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Pensées 2"/>
          <p:cNvSpPr/>
          <p:nvPr/>
        </p:nvSpPr>
        <p:spPr>
          <a:xfrm>
            <a:off x="6335487" y="865414"/>
            <a:ext cx="5731328" cy="5141152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273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 vers le haut 4"/>
          <p:cNvSpPr/>
          <p:nvPr/>
        </p:nvSpPr>
        <p:spPr>
          <a:xfrm flipV="1">
            <a:off x="9127671" y="1417866"/>
            <a:ext cx="3064329" cy="5282819"/>
          </a:xfrm>
          <a:prstGeom prst="upArrow">
            <a:avLst/>
          </a:prstGeom>
          <a:solidFill>
            <a:srgbClr val="FFC00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 vers le haut 3"/>
          <p:cNvSpPr/>
          <p:nvPr/>
        </p:nvSpPr>
        <p:spPr>
          <a:xfrm>
            <a:off x="0" y="1091342"/>
            <a:ext cx="3755571" cy="5321950"/>
          </a:xfrm>
          <a:prstGeom prst="upArrow">
            <a:avLst/>
          </a:prstGeom>
          <a:solidFill>
            <a:srgbClr val="92D05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6356" y="143282"/>
            <a:ext cx="11794830" cy="678621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IMPACT ON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Bargaining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power of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buyers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. </a:t>
            </a:r>
          </a:p>
        </p:txBody>
      </p:sp>
      <p:sp>
        <p:nvSpPr>
          <p:cNvPr id="6" name="ZoneTexte 5"/>
          <p:cNvSpPr txBox="1"/>
          <p:nvPr/>
        </p:nvSpPr>
        <p:spPr>
          <a:xfrm flipH="1">
            <a:off x="749675" y="2776810"/>
            <a:ext cx="37909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G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ive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buyers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better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understanding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true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performance,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allowing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them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play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one manufacturer off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another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6721897" y="1091342"/>
            <a:ext cx="5289289" cy="4154984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fr-FR" sz="2200" dirty="0" err="1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loser</a:t>
            </a:r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customer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relationships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: segment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customers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, 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fr-FR" sz="2200" dirty="0" err="1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ustomize</a:t>
            </a:r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, s</a:t>
            </a:r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et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prices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better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capture value,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fr-FR" sz="2200" dirty="0" err="1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xtend</a:t>
            </a:r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value-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added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services. </a:t>
            </a:r>
            <a:endParaRPr lang="fr-FR" sz="2200" dirty="0" smtClean="0">
              <a:solidFill>
                <a:srgbClr val="1A1A1A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fr-FR" sz="2200" dirty="0" smtClean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200" dirty="0" err="1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Costs</a:t>
            </a:r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switching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to a new supplier </a:t>
            </a:r>
            <a:r>
              <a:rPr lang="fr-FR" sz="2200" dirty="0" err="1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increase</a:t>
            </a:r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through</a:t>
            </a:r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capturing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rich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historical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-usage </a:t>
            </a:r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data. </a:t>
            </a:r>
          </a:p>
          <a:p>
            <a:endParaRPr lang="fr-FR" sz="2200" dirty="0">
              <a:solidFill>
                <a:srgbClr val="1A1A1A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Smart </a:t>
            </a:r>
            <a:r>
              <a:rPr lang="fr-FR" sz="2200" dirty="0" err="1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allow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firms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reduce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dependency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on distribution or service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partners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, or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even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disintermediate</a:t>
            </a:r>
            <a:r>
              <a:rPr lang="fr-FR" sz="2200" dirty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them</a:t>
            </a:r>
            <a:r>
              <a:rPr lang="fr-FR" sz="2200" dirty="0" smtClean="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  <a:endParaRPr lang="fr-FR" sz="2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47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èche vers le haut 10"/>
          <p:cNvSpPr/>
          <p:nvPr/>
        </p:nvSpPr>
        <p:spPr>
          <a:xfrm flipV="1">
            <a:off x="9209314" y="1271422"/>
            <a:ext cx="2982685" cy="5586578"/>
          </a:xfrm>
          <a:prstGeom prst="upArrow">
            <a:avLst/>
          </a:prstGeom>
          <a:solidFill>
            <a:srgbClr val="FFC00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e haut 9"/>
          <p:cNvSpPr/>
          <p:nvPr/>
        </p:nvSpPr>
        <p:spPr>
          <a:xfrm>
            <a:off x="134713" y="968622"/>
            <a:ext cx="3641270" cy="5138025"/>
          </a:xfrm>
          <a:prstGeom prst="upArrow">
            <a:avLst/>
          </a:prstGeom>
          <a:solidFill>
            <a:srgbClr val="92D05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713" y="232673"/>
            <a:ext cx="11794830" cy="735949"/>
          </a:xfrm>
        </p:spPr>
        <p:txBody>
          <a:bodyPr>
            <a:noAutofit/>
          </a:bodyPr>
          <a:lstStyle/>
          <a:p>
            <a:pPr algn="l"/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Rivalry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among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competitors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 </a:t>
            </a:r>
          </a:p>
        </p:txBody>
      </p:sp>
      <p:sp>
        <p:nvSpPr>
          <p:cNvPr id="6" name="ZoneTexte 5"/>
          <p:cNvSpPr txBox="1"/>
          <p:nvPr/>
        </p:nvSpPr>
        <p:spPr>
          <a:xfrm flipH="1">
            <a:off x="969461" y="2752804"/>
            <a:ext cx="37909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Rivalry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among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competitors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also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increase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as 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smart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become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part of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broader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systems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591377" y="3476079"/>
            <a:ext cx="415485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onnected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have the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potential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to shift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rivalry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opening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up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numerous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new avenues for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differentiation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and value-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added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services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2918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èche vers le haut 11"/>
          <p:cNvSpPr/>
          <p:nvPr/>
        </p:nvSpPr>
        <p:spPr>
          <a:xfrm flipV="1">
            <a:off x="9446924" y="1422030"/>
            <a:ext cx="2745076" cy="5282819"/>
          </a:xfrm>
          <a:prstGeom prst="upArrow">
            <a:avLst/>
          </a:prstGeom>
          <a:solidFill>
            <a:srgbClr val="FFC00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haut 10"/>
          <p:cNvSpPr/>
          <p:nvPr/>
        </p:nvSpPr>
        <p:spPr>
          <a:xfrm>
            <a:off x="-125781" y="1187573"/>
            <a:ext cx="3182430" cy="5138025"/>
          </a:xfrm>
          <a:prstGeom prst="upArrow">
            <a:avLst/>
          </a:prstGeom>
          <a:solidFill>
            <a:srgbClr val="92D05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6356" y="143282"/>
            <a:ext cx="11794830" cy="784776"/>
          </a:xfrm>
        </p:spPr>
        <p:txBody>
          <a:bodyPr/>
          <a:lstStyle/>
          <a:p>
            <a:pPr algn="l"/>
            <a:r>
              <a:rPr lang="fr-FR" dirty="0"/>
              <a:t> 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Threat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of new entrants</a:t>
            </a:r>
          </a:p>
        </p:txBody>
      </p:sp>
      <p:sp>
        <p:nvSpPr>
          <p:cNvPr id="6" name="ZoneTexte 5"/>
          <p:cNvSpPr txBox="1"/>
          <p:nvPr/>
        </p:nvSpPr>
        <p:spPr>
          <a:xfrm flipH="1">
            <a:off x="708048" y="2721844"/>
            <a:ext cx="38281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Barriers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to entry go 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down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when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smart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invalidate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strengths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assets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incumbents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. </a:t>
            </a:r>
            <a:endParaRPr lang="fr-FR" sz="2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fr-FR" sz="2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598286" y="1890847"/>
            <a:ext cx="415485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New entrants in 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connected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world face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significant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new obstacles,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starting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the high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fixed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costs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of more-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complex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design,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embedded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technology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and multiple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layers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of new IT infrastructure.</a:t>
            </a:r>
          </a:p>
          <a:p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Smart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also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increase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buyer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loyalty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switching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costs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further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raising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barriers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to entry.</a:t>
            </a:r>
          </a:p>
        </p:txBody>
      </p:sp>
      <p:sp>
        <p:nvSpPr>
          <p:cNvPr id="9" name="Bouton d'action : Vidéo 8">
            <a:hlinkClick r:id="rId2" highlightClick="1"/>
          </p:cNvPr>
          <p:cNvSpPr/>
          <p:nvPr/>
        </p:nvSpPr>
        <p:spPr>
          <a:xfrm>
            <a:off x="741425" y="4299434"/>
            <a:ext cx="775522" cy="805631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632221" y="4471416"/>
            <a:ext cx="2544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Apple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HomeKit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2016</a:t>
            </a:r>
            <a:endParaRPr lang="fr-FR" sz="2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3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èche vers le haut 11"/>
          <p:cNvSpPr/>
          <p:nvPr/>
        </p:nvSpPr>
        <p:spPr>
          <a:xfrm flipV="1">
            <a:off x="9446924" y="1399633"/>
            <a:ext cx="2745076" cy="5282819"/>
          </a:xfrm>
          <a:prstGeom prst="upArrow">
            <a:avLst/>
          </a:prstGeom>
          <a:solidFill>
            <a:srgbClr val="FFC00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haut 10"/>
          <p:cNvSpPr/>
          <p:nvPr/>
        </p:nvSpPr>
        <p:spPr>
          <a:xfrm>
            <a:off x="154343" y="1303415"/>
            <a:ext cx="3182430" cy="5138025"/>
          </a:xfrm>
          <a:prstGeom prst="upArrow">
            <a:avLst/>
          </a:prstGeom>
          <a:solidFill>
            <a:srgbClr val="92D05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6356" y="143282"/>
            <a:ext cx="11794830" cy="641751"/>
          </a:xfrm>
        </p:spPr>
        <p:txBody>
          <a:bodyPr>
            <a:noAutofit/>
          </a:bodyPr>
          <a:lstStyle/>
          <a:p>
            <a:pPr algn="l"/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 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Threat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 of substitutes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625" y="2840713"/>
            <a:ext cx="43900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variation of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-as-a-service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shared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-usage model. </a:t>
            </a:r>
            <a:endParaRPr lang="fr-FR" sz="2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fr-FR" sz="2200" dirty="0"/>
          </a:p>
        </p:txBody>
      </p:sp>
      <p:sp>
        <p:nvSpPr>
          <p:cNvPr id="9" name="Rectangle 8"/>
          <p:cNvSpPr/>
          <p:nvPr/>
        </p:nvSpPr>
        <p:spPr>
          <a:xfrm>
            <a:off x="7650495" y="2840713"/>
            <a:ext cx="4154854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Smart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offer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superior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performance,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customization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customer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value relative to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traditional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substitute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reducing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substitution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threats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improving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industry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growth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profitability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81277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0418" y="191188"/>
            <a:ext cx="11326602" cy="670678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THREAT OF SUBSTITUTES-CAR INSDUSTRY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418" y="1242263"/>
            <a:ext cx="4431322" cy="1321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peer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peer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car sharing </a:t>
            </a:r>
          </a:p>
          <a:p>
            <a:pPr marL="0" indent="0">
              <a:buNone/>
            </a:pP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            Zip Car-2000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9442939" y="179368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406300" y="1220558"/>
            <a:ext cx="2954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ide-sharing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company</a:t>
            </a:r>
            <a:endParaRPr lang="fr-FR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      Uber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- 2009 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27991" y="1289400"/>
            <a:ext cx="23349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Self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Driving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Car </a:t>
            </a:r>
          </a:p>
          <a:p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Google Car-2010 </a:t>
            </a:r>
          </a:p>
          <a:p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6" y="2730722"/>
            <a:ext cx="4932333" cy="281297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05" y="2687246"/>
            <a:ext cx="3948765" cy="299067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51997" y="6359363"/>
            <a:ext cx="901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dupress.deloitte.com</a:t>
            </a:r>
            <a:r>
              <a:rPr lang="fr-FR" dirty="0"/>
              <a:t>/</a:t>
            </a:r>
            <a:r>
              <a:rPr lang="fr-FR" dirty="0" err="1"/>
              <a:t>dup</a:t>
            </a:r>
            <a:r>
              <a:rPr lang="fr-FR" dirty="0"/>
              <a:t>-us-en/focus/internet-of-</a:t>
            </a:r>
            <a:r>
              <a:rPr lang="fr-FR" dirty="0" err="1"/>
              <a:t>things</a:t>
            </a:r>
            <a:r>
              <a:rPr lang="fr-FR" dirty="0"/>
              <a:t>/</a:t>
            </a:r>
            <a:r>
              <a:rPr lang="fr-FR" dirty="0" err="1"/>
              <a:t>iot</a:t>
            </a:r>
            <a:r>
              <a:rPr lang="fr-FR" dirty="0"/>
              <a:t>-in-</a:t>
            </a:r>
            <a:r>
              <a:rPr lang="fr-FR" dirty="0" err="1"/>
              <a:t>automotive</a:t>
            </a:r>
            <a:r>
              <a:rPr lang="fr-FR" dirty="0"/>
              <a:t>-</a:t>
            </a:r>
            <a:r>
              <a:rPr lang="fr-FR" dirty="0" err="1"/>
              <a:t>industry.html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8" y="5945861"/>
            <a:ext cx="661129" cy="8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6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329" y="115550"/>
            <a:ext cx="11909014" cy="547024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THE WIRELESS FUTURE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9" y="951807"/>
            <a:ext cx="10363593" cy="456352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96039" y="6117948"/>
            <a:ext cx="10533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/>
              <a:t>AirPods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tell us about </a:t>
            </a:r>
            <a:r>
              <a:rPr lang="fr-FR" dirty="0" err="1"/>
              <a:t>Apple's</a:t>
            </a:r>
            <a:r>
              <a:rPr lang="fr-FR" dirty="0"/>
              <a:t> </a:t>
            </a:r>
            <a:r>
              <a:rPr lang="fr-FR" dirty="0" smtClean="0"/>
              <a:t>future? </a:t>
            </a:r>
          </a:p>
          <a:p>
            <a:r>
              <a:rPr lang="fr-FR" dirty="0" smtClean="0"/>
              <a:t>http</a:t>
            </a:r>
            <a:r>
              <a:rPr lang="fr-FR" dirty="0"/>
              <a:t>://</a:t>
            </a:r>
            <a:r>
              <a:rPr lang="fr-FR" dirty="0" err="1"/>
              <a:t>www.macworld.com</a:t>
            </a:r>
            <a:r>
              <a:rPr lang="fr-FR" dirty="0"/>
              <a:t>/article/3118892/</a:t>
            </a:r>
            <a:r>
              <a:rPr lang="fr-FR" dirty="0" err="1"/>
              <a:t>iphone-ipad</a:t>
            </a:r>
            <a:r>
              <a:rPr lang="fr-FR" dirty="0"/>
              <a:t>/</a:t>
            </a:r>
            <a:r>
              <a:rPr lang="fr-FR" dirty="0" err="1"/>
              <a:t>what</a:t>
            </a:r>
            <a:r>
              <a:rPr lang="fr-FR" dirty="0"/>
              <a:t>-</a:t>
            </a:r>
            <a:r>
              <a:rPr lang="fr-FR" dirty="0" err="1"/>
              <a:t>airpods</a:t>
            </a:r>
            <a:r>
              <a:rPr lang="fr-FR" dirty="0"/>
              <a:t>-</a:t>
            </a:r>
            <a:r>
              <a:rPr lang="fr-FR" dirty="0" err="1"/>
              <a:t>can</a:t>
            </a:r>
            <a:r>
              <a:rPr lang="fr-FR" dirty="0"/>
              <a:t>-tell-us-about-</a:t>
            </a:r>
            <a:r>
              <a:rPr lang="fr-FR" dirty="0" err="1"/>
              <a:t>apples</a:t>
            </a:r>
            <a:r>
              <a:rPr lang="fr-FR" dirty="0"/>
              <a:t>-</a:t>
            </a:r>
            <a:r>
              <a:rPr lang="fr-FR" dirty="0" err="1"/>
              <a:t>future.html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0" y="5962762"/>
            <a:ext cx="677649" cy="847669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303" y="4085163"/>
            <a:ext cx="1468329" cy="14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8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5846" y="278893"/>
            <a:ext cx="11085350" cy="665976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THREAT OF SUBSTITUTES-CAR INSDUSTRY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60" y="2145198"/>
            <a:ext cx="2916333" cy="3165847"/>
          </a:xfrm>
          <a:prstGeom prst="rect">
            <a:avLst/>
          </a:prstGeom>
        </p:spPr>
      </p:pic>
      <p:sp>
        <p:nvSpPr>
          <p:cNvPr id="6" name="Bouton d'action : Vidéo 5">
            <a:hlinkClick r:id="rId3" highlightClick="1"/>
          </p:cNvPr>
          <p:cNvSpPr/>
          <p:nvPr/>
        </p:nvSpPr>
        <p:spPr>
          <a:xfrm>
            <a:off x="6565266" y="4610595"/>
            <a:ext cx="704645" cy="782092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7426007" y="4730342"/>
            <a:ext cx="2144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Ford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Credit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Link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016561" y="5638704"/>
            <a:ext cx="1034950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err="1" smtClean="0"/>
              <a:t>Readings</a:t>
            </a:r>
            <a:r>
              <a:rPr lang="fr-FR" dirty="0" smtClean="0"/>
              <a:t> : </a:t>
            </a:r>
            <a:r>
              <a:rPr lang="fr-FR" dirty="0"/>
              <a:t>How Ford Plans to Survive the </a:t>
            </a:r>
            <a:r>
              <a:rPr lang="fr-FR" dirty="0" err="1"/>
              <a:t>Next</a:t>
            </a:r>
            <a:r>
              <a:rPr lang="fr-FR" dirty="0"/>
              <a:t> 100 </a:t>
            </a:r>
            <a:r>
              <a:rPr lang="fr-FR" dirty="0" err="1" smtClean="0"/>
              <a:t>Years</a:t>
            </a:r>
            <a:r>
              <a:rPr lang="fr-FR" dirty="0" smtClean="0"/>
              <a:t>?</a:t>
            </a:r>
          </a:p>
          <a:p>
            <a:r>
              <a:rPr lang="fr-FR" dirty="0"/>
              <a:t>http://</a:t>
            </a:r>
            <a:r>
              <a:rPr lang="fr-FR" dirty="0" err="1"/>
              <a:t>www.roadandtrack.com</a:t>
            </a:r>
            <a:r>
              <a:rPr lang="fr-FR" dirty="0"/>
              <a:t>/car-culture/news/a27726/how-ford-plans-to-survive-the-next-100-years/</a:t>
            </a:r>
            <a:endParaRPr lang="fr-FR" dirty="0" smtClean="0"/>
          </a:p>
          <a:p>
            <a:r>
              <a:rPr lang="fr-FR" dirty="0"/>
              <a:t>https://</a:t>
            </a:r>
            <a:r>
              <a:rPr lang="fr-FR" dirty="0" err="1"/>
              <a:t>media.ford.com</a:t>
            </a:r>
            <a:r>
              <a:rPr lang="fr-FR" dirty="0"/>
              <a:t>/content/dam/</a:t>
            </a:r>
            <a:r>
              <a:rPr lang="fr-FR" dirty="0" err="1"/>
              <a:t>fordmedia</a:t>
            </a:r>
            <a:r>
              <a:rPr lang="fr-FR" dirty="0"/>
              <a:t>/North%20America/US/2015/01/07/</a:t>
            </a:r>
            <a:r>
              <a:rPr lang="fr-FR" dirty="0" err="1"/>
              <a:t>FordSmartMobilityMap.pdf</a:t>
            </a:r>
            <a:endParaRPr lang="fr-FR" dirty="0"/>
          </a:p>
        </p:txBody>
      </p:sp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37" y="2048773"/>
            <a:ext cx="4907764" cy="2506171"/>
          </a:xfr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" y="5735030"/>
            <a:ext cx="661129" cy="82700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016561" y="1070756"/>
            <a:ext cx="3408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latin typeface="Calibri" charset="0"/>
                <a:ea typeface="Calibri" charset="0"/>
                <a:cs typeface="Calibri" charset="0"/>
              </a:rPr>
              <a:t>BEFORE</a:t>
            </a:r>
            <a:r>
              <a:rPr lang="fr-FR" sz="7200" dirty="0" smtClean="0">
                <a:latin typeface="American Typewriter" charset="0"/>
                <a:ea typeface="American Typewriter" charset="0"/>
                <a:cs typeface="American Typewriter" charset="0"/>
              </a:rPr>
              <a:t>  </a:t>
            </a:r>
            <a:endParaRPr lang="fr-FR" sz="7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320338" y="944869"/>
            <a:ext cx="3607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latin typeface="Calibri" charset="0"/>
                <a:ea typeface="Calibri" charset="0"/>
                <a:cs typeface="Calibri" charset="0"/>
              </a:rPr>
              <a:t>TODAY</a:t>
            </a:r>
            <a:r>
              <a:rPr lang="fr-FR" sz="7200" dirty="0" smtClean="0">
                <a:latin typeface="American Typewriter" charset="0"/>
                <a:ea typeface="American Typewriter" charset="0"/>
                <a:cs typeface="American Typewriter" charset="0"/>
              </a:rPr>
              <a:t>  </a:t>
            </a:r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209643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262" y="235822"/>
            <a:ext cx="11763564" cy="678578"/>
          </a:xfrm>
        </p:spPr>
        <p:txBody>
          <a:bodyPr>
            <a:normAutofit fontScale="90000"/>
          </a:bodyPr>
          <a:lstStyle/>
          <a:p>
            <a:pPr algn="l"/>
            <a:r>
              <a:rPr lang="fr-FR"/>
              <a:t>THREAT OF SUBSTITUTES-CAR INSDUSTRY 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56" y="1825858"/>
            <a:ext cx="5828327" cy="4689241"/>
          </a:xfrm>
        </p:spPr>
      </p:pic>
      <p:sp>
        <p:nvSpPr>
          <p:cNvPr id="5" name="ZoneTexte 4"/>
          <p:cNvSpPr txBox="1"/>
          <p:nvPr/>
        </p:nvSpPr>
        <p:spPr>
          <a:xfrm>
            <a:off x="7812540" y="5195520"/>
            <a:ext cx="3958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media.ford.com</a:t>
            </a:r>
            <a:r>
              <a:rPr lang="fr-FR" dirty="0"/>
              <a:t>/content/dam/</a:t>
            </a:r>
            <a:r>
              <a:rPr lang="fr-FR" dirty="0" err="1"/>
              <a:t>fordmedia</a:t>
            </a:r>
            <a:r>
              <a:rPr lang="fr-FR" dirty="0"/>
              <a:t>/North%20America/US/2015/01/07/</a:t>
            </a:r>
            <a:r>
              <a:rPr lang="fr-FR" dirty="0" err="1"/>
              <a:t>FordSmartMobilityMap.pdf</a:t>
            </a: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894" y="2259835"/>
            <a:ext cx="4868932" cy="25749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894" y="5343175"/>
            <a:ext cx="661129" cy="82700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061356" y="1302638"/>
            <a:ext cx="474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err="1" smtClean="0">
                <a:latin typeface="Calibri" charset="0"/>
                <a:ea typeface="Calibri" charset="0"/>
                <a:cs typeface="Calibri" charset="0"/>
              </a:rPr>
              <a:t>Mobility</a:t>
            </a:r>
            <a:r>
              <a:rPr lang="fr-FR" sz="2800" dirty="0" smtClean="0">
                <a:latin typeface="Calibri" charset="0"/>
                <a:ea typeface="Calibri" charset="0"/>
                <a:cs typeface="Calibri" charset="0"/>
              </a:rPr>
              <a:t> Challenge    </a:t>
            </a:r>
            <a:endParaRPr lang="fr-FR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èche vers le haut 9"/>
          <p:cNvSpPr/>
          <p:nvPr/>
        </p:nvSpPr>
        <p:spPr>
          <a:xfrm flipV="1">
            <a:off x="9446924" y="1221790"/>
            <a:ext cx="2745076" cy="5282819"/>
          </a:xfrm>
          <a:prstGeom prst="upArrow">
            <a:avLst/>
          </a:prstGeom>
          <a:solidFill>
            <a:srgbClr val="FFC00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haut 10"/>
          <p:cNvSpPr/>
          <p:nvPr/>
        </p:nvSpPr>
        <p:spPr>
          <a:xfrm>
            <a:off x="216356" y="1221790"/>
            <a:ext cx="2915428" cy="5138025"/>
          </a:xfrm>
          <a:prstGeom prst="upArrow">
            <a:avLst/>
          </a:prstGeom>
          <a:solidFill>
            <a:srgbClr val="92D050">
              <a:alpha val="1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6356" y="143282"/>
            <a:ext cx="11794830" cy="801717"/>
          </a:xfrm>
        </p:spPr>
        <p:txBody>
          <a:bodyPr/>
          <a:lstStyle/>
          <a:p>
            <a:pPr algn="l"/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Bargaining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power of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suppliers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4623" y="2611857"/>
            <a:ext cx="525914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Bargaining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power of new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suppliers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:</a:t>
            </a:r>
            <a:endParaRPr lang="fr-FR" sz="2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Smart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often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introduce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powerful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new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suppliers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manufacturers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have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never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needed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before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: providers of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sensors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software,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embedded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operating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systems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and data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storage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analytics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other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parts of the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technology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stack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endParaRPr lang="fr-FR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4921" y="2242525"/>
            <a:ext cx="408400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Bargaining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Power of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traditional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suppliers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endParaRPr lang="fr-FR" sz="2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As 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the smart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components of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products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deliver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more value relative to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physical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components, the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physical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components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commoditized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or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even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replaced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by software over time. </a:t>
            </a:r>
          </a:p>
        </p:txBody>
      </p:sp>
    </p:spTree>
    <p:extLst>
      <p:ext uri="{BB962C8B-B14F-4D97-AF65-F5344CB8AC3E}">
        <p14:creationId xmlns:p14="http://schemas.microsoft.com/office/powerpoint/2010/main" val="162748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659" y="155800"/>
            <a:ext cx="11361771" cy="758600"/>
          </a:xfrm>
        </p:spPr>
        <p:txBody>
          <a:bodyPr/>
          <a:lstStyle/>
          <a:p>
            <a:pPr algn="l"/>
            <a:r>
              <a:rPr lang="fr-FR" dirty="0" smtClean="0"/>
              <a:t>NEW INDUSTRY BOUNDARIES: SYSTEM OF SYSTEMS  </a:t>
            </a:r>
            <a:endParaRPr lang="fr-FR" dirty="0"/>
          </a:p>
        </p:txBody>
      </p:sp>
      <p:sp>
        <p:nvSpPr>
          <p:cNvPr id="3" name="Bouton d'action : Vidéo 2">
            <a:hlinkClick r:id="rId2" highlightClick="1"/>
          </p:cNvPr>
          <p:cNvSpPr/>
          <p:nvPr/>
        </p:nvSpPr>
        <p:spPr>
          <a:xfrm>
            <a:off x="383941" y="6058091"/>
            <a:ext cx="703384" cy="597877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265790" y="6172363"/>
            <a:ext cx="639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AGCO: </a:t>
            </a:r>
            <a:r>
              <a:rPr lang="fr-FR" dirty="0" err="1" smtClean="0"/>
              <a:t>Connecting</a:t>
            </a:r>
            <a:r>
              <a:rPr lang="fr-FR" dirty="0" smtClean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Farm</a:t>
            </a:r>
            <a:r>
              <a:rPr lang="fr-FR" dirty="0"/>
              <a:t> Enterprise </a:t>
            </a:r>
            <a:r>
              <a:rPr lang="fr-FR" dirty="0" err="1"/>
              <a:t>Like</a:t>
            </a:r>
            <a:r>
              <a:rPr lang="fr-FR" dirty="0"/>
              <a:t> Never </a:t>
            </a:r>
            <a:r>
              <a:rPr lang="fr-FR" dirty="0" err="1" smtClean="0"/>
              <a:t>Before</a:t>
            </a:r>
            <a:r>
              <a:rPr lang="fr-FR" dirty="0" smtClean="0"/>
              <a:t>, 2015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90" y="2101378"/>
            <a:ext cx="5665167" cy="335042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23361" y="1173292"/>
            <a:ext cx="6370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the smart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product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to the system of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systems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2" y="2101378"/>
            <a:ext cx="5995055" cy="33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918" y="129549"/>
            <a:ext cx="11843582" cy="811354"/>
          </a:xfrm>
        </p:spPr>
        <p:txBody>
          <a:bodyPr>
            <a:norm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SMART CITY IS THE SYSTEM OF SYSTEMS 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59936" y="4568444"/>
            <a:ext cx="7729728" cy="3101983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52704" y="1373740"/>
            <a:ext cx="6835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By 2050, 70 percent of people on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Earth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fr-FR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live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cities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! Smart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Cities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?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9" y="2330267"/>
            <a:ext cx="7132050" cy="3847334"/>
          </a:xfrm>
          <a:prstGeom prst="rect">
            <a:avLst/>
          </a:prstGeom>
        </p:spPr>
      </p:pic>
      <p:sp>
        <p:nvSpPr>
          <p:cNvPr id="8" name="Bouton d'action : Vidéo 7">
            <a:hlinkClick r:id="rId3" highlightClick="1"/>
          </p:cNvPr>
          <p:cNvSpPr/>
          <p:nvPr/>
        </p:nvSpPr>
        <p:spPr>
          <a:xfrm>
            <a:off x="7620000" y="3145957"/>
            <a:ext cx="609600" cy="574151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8410538" y="3186186"/>
            <a:ext cx="2157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Vision of AT&amp;T </a:t>
            </a:r>
            <a:endParaRPr lang="fr-FR" sz="2400" dirty="0"/>
          </a:p>
        </p:txBody>
      </p:sp>
      <p:sp>
        <p:nvSpPr>
          <p:cNvPr id="10" name="Bouton d'action : Vidéo 9">
            <a:hlinkClick r:id="rId4" highlightClick="1"/>
          </p:cNvPr>
          <p:cNvSpPr/>
          <p:nvPr/>
        </p:nvSpPr>
        <p:spPr>
          <a:xfrm>
            <a:off x="7620000" y="5717892"/>
            <a:ext cx="609600" cy="538311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430846" y="4072019"/>
            <a:ext cx="2915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Vision of Cisco 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415867" y="5755807"/>
            <a:ext cx="1472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Barcelona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Bouton d'action : Vidéo 12">
            <a:hlinkClick r:id="rId5" highlightClick="1"/>
          </p:cNvPr>
          <p:cNvSpPr/>
          <p:nvPr/>
        </p:nvSpPr>
        <p:spPr>
          <a:xfrm>
            <a:off x="7620000" y="3954772"/>
            <a:ext cx="609600" cy="598325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Bouton d'action : Vidéo 13">
            <a:hlinkClick r:id="rId6" highlightClick="1"/>
          </p:cNvPr>
          <p:cNvSpPr/>
          <p:nvPr/>
        </p:nvSpPr>
        <p:spPr>
          <a:xfrm>
            <a:off x="7620000" y="4780502"/>
            <a:ext cx="609600" cy="540640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8410538" y="4859477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Vision of Samsung </a:t>
            </a:r>
            <a:endParaRPr lang="fr-FR" sz="2400" dirty="0"/>
          </a:p>
        </p:txBody>
      </p:sp>
      <p:sp>
        <p:nvSpPr>
          <p:cNvPr id="5" name="Rectangle 4"/>
          <p:cNvSpPr/>
          <p:nvPr/>
        </p:nvSpPr>
        <p:spPr>
          <a:xfrm>
            <a:off x="7440142" y="1324651"/>
            <a:ext cx="47518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The smart city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a system of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Different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Systems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: Transportation,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Energy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Healthcare,  Commerce, Education, Security, Food and Water…..</a:t>
            </a:r>
          </a:p>
        </p:txBody>
      </p:sp>
    </p:spTree>
    <p:extLst>
      <p:ext uri="{BB962C8B-B14F-4D97-AF65-F5344CB8AC3E}">
        <p14:creationId xmlns:p14="http://schemas.microsoft.com/office/powerpoint/2010/main" val="125020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136" y="236558"/>
            <a:ext cx="11484864" cy="581096"/>
          </a:xfrm>
        </p:spPr>
        <p:txBody>
          <a:bodyPr>
            <a:noAutofit/>
          </a:bodyPr>
          <a:lstStyle/>
          <a:p>
            <a:pPr algn="l"/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THE EMERGENCE OF THE 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« PLATFORM ECONOMICS » FOR </a:t>
            </a:r>
            <a:r>
              <a:rPr lang="fr-FR" sz="3000" dirty="0" err="1" smtClean="0">
                <a:latin typeface="Calibri" charset="0"/>
                <a:ea typeface="Calibri" charset="0"/>
                <a:cs typeface="Calibri" charset="0"/>
              </a:rPr>
              <a:t>IoT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54" y="1213057"/>
            <a:ext cx="5503955" cy="208531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57124" y="1011930"/>
            <a:ext cx="599668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Plateforms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Economics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ew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systems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value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being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created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outside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200" dirty="0" err="1" smtClean="0">
                <a:latin typeface="Calibri" charset="0"/>
                <a:ea typeface="Calibri" charset="0"/>
                <a:cs typeface="Calibri" charset="0"/>
              </a:rPr>
              <a:t>firm</a:t>
            </a: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Apple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gets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30 percent of the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cut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other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people’s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innovations in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app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store. </a:t>
            </a:r>
            <a:endParaRPr lang="fr-FR" sz="22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57124" y="3380125"/>
            <a:ext cx="55681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Matchmarkets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200" dirty="0" smtClean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published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standard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lets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others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connect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to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together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governance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model,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which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rules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who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gets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Business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platforms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are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often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engaged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consummating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 match.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It’s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 match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riders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and drivers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Uber.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It’s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travelers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spare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capacity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guest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rooms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sz="2200" dirty="0" err="1">
                <a:latin typeface="Calibri" charset="0"/>
                <a:ea typeface="Calibri" charset="0"/>
                <a:cs typeface="Calibri" charset="0"/>
              </a:rPr>
              <a:t>Airbnb</a:t>
            </a:r>
            <a:r>
              <a:rPr lang="fr-FR" sz="22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04" y="3614916"/>
            <a:ext cx="5566454" cy="278322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453810" y="3614916"/>
            <a:ext cx="335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matchmakereconomics.com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4893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6444" y="300497"/>
            <a:ext cx="11315530" cy="817376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latin typeface="Calibri" charset="0"/>
                <a:ea typeface="Calibri" charset="0"/>
                <a:cs typeface="Calibri" charset="0"/>
              </a:rPr>
              <a:t>THE EMERGENCE OF THE « PLATFORM ECONOMICS » FOR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IoT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142615" y="2201333"/>
            <a:ext cx="1354667" cy="7789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BUYERS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571170" y="2226364"/>
            <a:ext cx="2290051" cy="7789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PLATFORMS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9954644" y="2201333"/>
            <a:ext cx="1354667" cy="7789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SELLERS</a:t>
            </a:r>
            <a:endParaRPr lang="fr-FR" dirty="0"/>
          </a:p>
        </p:txBody>
      </p:sp>
      <p:cxnSp>
        <p:nvCxnSpPr>
          <p:cNvPr id="15" name="Connecteur droit 14"/>
          <p:cNvCxnSpPr>
            <a:stCxn id="9" idx="3"/>
            <a:endCxn id="10" idx="1"/>
          </p:cNvCxnSpPr>
          <p:nvPr/>
        </p:nvCxnSpPr>
        <p:spPr>
          <a:xfrm>
            <a:off x="2497282" y="2590800"/>
            <a:ext cx="2073888" cy="25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10" idx="3"/>
            <a:endCxn id="11" idx="1"/>
          </p:cNvCxnSpPr>
          <p:nvPr/>
        </p:nvCxnSpPr>
        <p:spPr>
          <a:xfrm flipV="1">
            <a:off x="6861221" y="2590800"/>
            <a:ext cx="3093423" cy="25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6245" y="4113789"/>
            <a:ext cx="2556225" cy="7789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DATA-USING APPLICATIONS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4057029" y="4113788"/>
            <a:ext cx="3574360" cy="7789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NETWORK </a:t>
            </a:r>
          </a:p>
          <a:p>
            <a:pPr algn="ctr"/>
            <a:r>
              <a:rPr lang="fr-FR" dirty="0" smtClean="0"/>
              <a:t>INTERCONNECTION 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8825948" y="4113787"/>
            <a:ext cx="3154018" cy="7789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DATA GATHERING SENSORS</a:t>
            </a:r>
            <a:endParaRPr lang="fr-FR" dirty="0"/>
          </a:p>
        </p:txBody>
      </p:sp>
      <p:cxnSp>
        <p:nvCxnSpPr>
          <p:cNvPr id="28" name="Connecteur droit 27"/>
          <p:cNvCxnSpPr/>
          <p:nvPr/>
        </p:nvCxnSpPr>
        <p:spPr>
          <a:xfrm>
            <a:off x="2497282" y="4503254"/>
            <a:ext cx="16145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0" idx="3"/>
            <a:endCxn id="21" idx="1"/>
          </p:cNvCxnSpPr>
          <p:nvPr/>
        </p:nvCxnSpPr>
        <p:spPr>
          <a:xfrm flipV="1">
            <a:off x="7631389" y="4503254"/>
            <a:ext cx="119455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42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614" y="238360"/>
            <a:ext cx="11832543" cy="583050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IOE, IOT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3000" dirty="0" err="1">
                <a:latin typeface="Calibri" charset="0"/>
                <a:ea typeface="Calibri" charset="0"/>
                <a:cs typeface="Calibri" charset="0"/>
              </a:rPr>
              <a:t>IIoT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, M2M, </a:t>
            </a:r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INDUSTRY </a:t>
            </a:r>
            <a:r>
              <a:rPr lang="fr-FR" sz="3000" dirty="0">
                <a:latin typeface="Calibri" charset="0"/>
                <a:ea typeface="Calibri" charset="0"/>
                <a:cs typeface="Calibri" charset="0"/>
              </a:rPr>
              <a:t>4.0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67923100"/>
              </p:ext>
            </p:extLst>
          </p:nvPr>
        </p:nvGraphicFramePr>
        <p:xfrm>
          <a:off x="882722" y="1311040"/>
          <a:ext cx="8831766" cy="4014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111165" y="5953136"/>
            <a:ext cx="10760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Basics : https</a:t>
            </a:r>
            <a:r>
              <a:rPr lang="fr-FR" dirty="0"/>
              <a:t>://</a:t>
            </a:r>
            <a:r>
              <a:rPr lang="fr-FR" dirty="0" err="1"/>
              <a:t>iot-analytics.com</a:t>
            </a:r>
            <a:r>
              <a:rPr lang="fr-FR" dirty="0"/>
              <a:t>/</a:t>
            </a:r>
            <a:r>
              <a:rPr lang="fr-FR" dirty="0" err="1"/>
              <a:t>wp</a:t>
            </a:r>
            <a:r>
              <a:rPr lang="fr-FR" dirty="0"/>
              <a:t>/</a:t>
            </a:r>
            <a:r>
              <a:rPr lang="fr-FR" dirty="0" err="1"/>
              <a:t>wp</a:t>
            </a:r>
            <a:r>
              <a:rPr lang="fr-FR" dirty="0"/>
              <a:t>-content/</a:t>
            </a:r>
            <a:r>
              <a:rPr lang="fr-FR" dirty="0" err="1"/>
              <a:t>uploads</a:t>
            </a:r>
            <a:r>
              <a:rPr lang="fr-FR" dirty="0"/>
              <a:t>/2015/03/2015-March-Whitepaper-IoT-basics-Getting-started-with-the-Internet-of-Things.pdf</a:t>
            </a:r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4" y="5815109"/>
            <a:ext cx="685771" cy="8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851" y="164592"/>
            <a:ext cx="11726474" cy="625255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INTERNET OF EVERYTHING  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0" y="1483765"/>
            <a:ext cx="5277495" cy="323027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§"/>
            </a:pPr>
            <a:r>
              <a:rPr lang="fr-FR" sz="3200" b="1" dirty="0" smtClean="0">
                <a:latin typeface="Calibri" charset="0"/>
                <a:ea typeface="Calibri" charset="0"/>
                <a:cs typeface="Calibri" charset="0"/>
              </a:rPr>
              <a:t>People</a:t>
            </a:r>
            <a:r>
              <a:rPr lang="fr-FR" sz="2600" b="1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Connecting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people in more relevant,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valuable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ways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>
              <a:buFont typeface="Wingdings" charset="2"/>
              <a:buChar char="§"/>
            </a:pPr>
            <a:endParaRPr lang="fr-FR" sz="2600" dirty="0" smtClean="0">
              <a:latin typeface="Calibri" charset="0"/>
              <a:ea typeface="Calibri" charset="0"/>
              <a:cs typeface="Calibri" charset="0"/>
            </a:endParaRPr>
          </a:p>
          <a:p>
            <a:pPr lvl="1">
              <a:buFont typeface="Wingdings" charset="2"/>
              <a:buChar char="§"/>
            </a:pPr>
            <a:r>
              <a:rPr lang="fr-FR" sz="3200" b="1" dirty="0" smtClean="0">
                <a:latin typeface="Calibri" charset="0"/>
                <a:ea typeface="Calibri" charset="0"/>
                <a:cs typeface="Calibri" charset="0"/>
              </a:rPr>
              <a:t>Data: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Converting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data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into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intelligence to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make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better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600" dirty="0" err="1" smtClean="0">
                <a:latin typeface="Calibri" charset="0"/>
                <a:ea typeface="Calibri" charset="0"/>
                <a:cs typeface="Calibri" charset="0"/>
              </a:rPr>
              <a:t>decisions</a:t>
            </a:r>
            <a:r>
              <a:rPr lang="fr-FR" sz="26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1204703" y="5024401"/>
            <a:ext cx="879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Internet of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everything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Commercial by Cisco,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January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2014.  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22370" y="5971015"/>
            <a:ext cx="6517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Cisco </a:t>
            </a:r>
            <a:r>
              <a:rPr lang="fr-FR" dirty="0" err="1" smtClean="0"/>
              <a:t>website</a:t>
            </a:r>
            <a:r>
              <a:rPr lang="fr-FR" dirty="0" smtClean="0"/>
              <a:t> on the Internet of </a:t>
            </a:r>
            <a:r>
              <a:rPr lang="fr-FR" dirty="0" err="1" smtClean="0"/>
              <a:t>everything</a:t>
            </a:r>
            <a:endParaRPr lang="fr-FR" dirty="0" smtClean="0"/>
          </a:p>
          <a:p>
            <a:r>
              <a:rPr lang="fr-FR" dirty="0" smtClean="0"/>
              <a:t>http</a:t>
            </a:r>
            <a:r>
              <a:rPr lang="fr-FR" dirty="0"/>
              <a:t>://</a:t>
            </a:r>
            <a:r>
              <a:rPr lang="fr-FR" dirty="0" err="1"/>
              <a:t>ioeassessment.cisco.com</a:t>
            </a:r>
            <a:r>
              <a:rPr lang="fr-FR" dirty="0"/>
              <a:t>/</a:t>
            </a:r>
            <a:r>
              <a:rPr lang="fr-FR" dirty="0" err="1"/>
              <a:t>fr</a:t>
            </a:r>
            <a:r>
              <a:rPr lang="fr-FR" dirty="0"/>
              <a:t>/</a:t>
            </a:r>
          </a:p>
          <a:p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5424819" y="1420826"/>
            <a:ext cx="641350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Wingdings" charset="2"/>
              <a:buChar char="§"/>
            </a:pPr>
            <a:r>
              <a:rPr lang="fr-FR" sz="3200" b="1" dirty="0" err="1">
                <a:latin typeface="Calibri" charset="0"/>
                <a:ea typeface="Calibri" charset="0"/>
                <a:cs typeface="Calibri" charset="0"/>
              </a:rPr>
              <a:t>Process</a:t>
            </a:r>
            <a:r>
              <a:rPr lang="fr-FR" sz="3200" b="1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Delivering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the right information to the right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person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(or machine) at the right time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800100" lvl="1" indent="-342900">
              <a:buFont typeface="Wingdings" charset="2"/>
              <a:buChar char="§"/>
            </a:pPr>
            <a:endParaRPr lang="fr-FR" sz="2400" dirty="0">
              <a:latin typeface="Calibri" charset="0"/>
              <a:ea typeface="Calibri" charset="0"/>
              <a:cs typeface="Calibri" charset="0"/>
            </a:endParaRPr>
          </a:p>
          <a:p>
            <a:pPr marL="914400" lvl="1" indent="-457200">
              <a:buFont typeface="Wingdings" charset="2"/>
              <a:buChar char="§"/>
            </a:pPr>
            <a:r>
              <a:rPr lang="fr-FR" sz="3200" b="1" dirty="0">
                <a:latin typeface="Calibri" charset="0"/>
                <a:ea typeface="Calibri" charset="0"/>
                <a:cs typeface="Calibri" charset="0"/>
              </a:rPr>
              <a:t>Things: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Physical devices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connected to the Internet and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each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other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for intelligent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decision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making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;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often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called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i="1" dirty="0">
                <a:latin typeface="Calibri" charset="0"/>
                <a:ea typeface="Calibri" charset="0"/>
                <a:cs typeface="Calibri" charset="0"/>
              </a:rPr>
              <a:t>Internet of Things (IoT).</a:t>
            </a:r>
            <a:endParaRPr lang="fr-FR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21" y="5971015"/>
            <a:ext cx="614758" cy="768998"/>
          </a:xfrm>
          <a:prstGeom prst="rect">
            <a:avLst/>
          </a:prstGeom>
        </p:spPr>
      </p:pic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2" y="4900226"/>
            <a:ext cx="806735" cy="79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018" y="125671"/>
            <a:ext cx="11886168" cy="650921"/>
          </a:xfrm>
        </p:spPr>
        <p:txBody>
          <a:bodyPr>
            <a:noAutofit/>
          </a:bodyPr>
          <a:lstStyle/>
          <a:p>
            <a:pPr algn="l"/>
            <a:r>
              <a:rPr lang="fr-FR" sz="3000" dirty="0" smtClean="0">
                <a:latin typeface="Calibri" charset="0"/>
                <a:ea typeface="Calibri" charset="0"/>
                <a:cs typeface="Calibri" charset="0"/>
              </a:rPr>
              <a:t>THE INTERNET OF THINGS</a:t>
            </a:r>
            <a:endParaRPr lang="fr-FR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234440" y="2834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70" y="1162990"/>
            <a:ext cx="5545686" cy="4314777"/>
          </a:xfrm>
        </p:spPr>
      </p:pic>
      <p:sp>
        <p:nvSpPr>
          <p:cNvPr id="12" name="Rectangle 11"/>
          <p:cNvSpPr/>
          <p:nvPr/>
        </p:nvSpPr>
        <p:spPr>
          <a:xfrm>
            <a:off x="444050" y="951006"/>
            <a:ext cx="487891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Kevin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Ashton is accredited for using the term “Internet of Things” for the first time during a presentation in 1999 on supply-chain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management</a:t>
            </a:r>
          </a:p>
          <a:p>
            <a:pPr marL="342900" indent="-342900">
              <a:buFont typeface="Wingdings" charset="2"/>
              <a:buChar char="§"/>
            </a:pPr>
            <a:endParaRPr lang="fr-FR" sz="24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Wingdings" charset="2"/>
              <a:buChar char="§"/>
            </a:pP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He believes the « things » aspect of the way we interact and live within the physical world that surrounds us needs serious reconsideration, due to advances in computing, Internet, and data-generation rate by smart devices.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30435" y="6137495"/>
            <a:ext cx="878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How It Works: Internet of </a:t>
            </a:r>
            <a:r>
              <a:rPr lang="fr-FR" sz="2400" dirty="0" smtClean="0"/>
              <a:t>Things by IBM,  </a:t>
            </a:r>
            <a:r>
              <a:rPr lang="fr-FR" sz="2400" dirty="0" err="1" smtClean="0"/>
              <a:t>September</a:t>
            </a:r>
            <a:r>
              <a:rPr lang="fr-FR" sz="2400" dirty="0" smtClean="0"/>
              <a:t> 2015. </a:t>
            </a:r>
            <a:endParaRPr lang="fr-FR" sz="2400" dirty="0"/>
          </a:p>
        </p:txBody>
      </p:sp>
      <p:pic>
        <p:nvPicPr>
          <p:cNvPr id="8" name="Image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8" y="5969104"/>
            <a:ext cx="806735" cy="79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495" y="161211"/>
            <a:ext cx="11694414" cy="552499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/>
            </a:r>
            <a:br>
              <a:rPr lang="fr-FR" dirty="0" smtClean="0"/>
            </a:br>
            <a:r>
              <a:rPr lang="fr-FR" sz="3300" dirty="0" smtClean="0"/>
              <a:t/>
            </a:r>
            <a:br>
              <a:rPr lang="fr-FR" sz="3300" dirty="0" smtClean="0"/>
            </a:br>
            <a:r>
              <a:rPr lang="fr-FR" sz="3300" dirty="0" err="1" smtClean="0">
                <a:latin typeface="Calibri" charset="0"/>
                <a:ea typeface="Calibri" charset="0"/>
                <a:cs typeface="Calibri" charset="0"/>
              </a:rPr>
              <a:t>Industrial</a:t>
            </a:r>
            <a:r>
              <a:rPr lang="fr-FR" sz="33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3300" dirty="0">
                <a:latin typeface="Calibri" charset="0"/>
                <a:ea typeface="Calibri" charset="0"/>
                <a:cs typeface="Calibri" charset="0"/>
              </a:rPr>
              <a:t>Internet (of Things)</a:t>
            </a:r>
            <a:r>
              <a:rPr lang="fr-FR" sz="3300" dirty="0"/>
              <a:t/>
            </a:r>
            <a:br>
              <a:rPr lang="fr-FR" sz="3300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6804" y="1250472"/>
            <a:ext cx="4308231" cy="386530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term </a:t>
            </a:r>
            <a:r>
              <a:rPr lang="fr-FR" sz="2400" dirty="0" err="1" smtClean="0">
                <a:latin typeface="Calibri" charset="0"/>
                <a:ea typeface="Calibri" charset="0"/>
                <a:cs typeface="Calibri" charset="0"/>
              </a:rPr>
              <a:t>industrial</a:t>
            </a: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internet is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strongly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pushed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by GE. </a:t>
            </a:r>
          </a:p>
          <a:p>
            <a:pPr>
              <a:buFont typeface="Wingdings" charset="2"/>
              <a:buChar char="§"/>
            </a:pPr>
            <a:endParaRPr lang="fr-FR" sz="2400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Char char="§"/>
            </a:pPr>
            <a:r>
              <a:rPr lang="fr-FR" sz="2400" dirty="0" smtClean="0">
                <a:latin typeface="Calibri" charset="0"/>
                <a:ea typeface="Calibri" charset="0"/>
                <a:cs typeface="Calibri" charset="0"/>
              </a:rPr>
              <a:t>It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goes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beyond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M2M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since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not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only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focuses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on connections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machines but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also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includes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400" dirty="0" err="1">
                <a:latin typeface="Calibri" charset="0"/>
                <a:ea typeface="Calibri" charset="0"/>
                <a:cs typeface="Calibri" charset="0"/>
              </a:rPr>
              <a:t>human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</a:rPr>
              <a:t> interfaces. </a:t>
            </a:r>
          </a:p>
          <a:p>
            <a:endParaRPr lang="fr-FR" dirty="0"/>
          </a:p>
        </p:txBody>
      </p:sp>
      <p:sp>
        <p:nvSpPr>
          <p:cNvPr id="5" name="Bouton d'action : Vidéo 4">
            <a:hlinkClick r:id="rId2" highlightClick="1"/>
          </p:cNvPr>
          <p:cNvSpPr/>
          <p:nvPr/>
        </p:nvSpPr>
        <p:spPr>
          <a:xfrm>
            <a:off x="336804" y="5857161"/>
            <a:ext cx="740664" cy="734198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237167" y="5975908"/>
            <a:ext cx="93850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GE Digital: The Industrial Internet in the Real </a:t>
            </a:r>
            <a:r>
              <a:rPr lang="fr-FR" sz="28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World, April 2013.</a:t>
            </a:r>
            <a:endParaRPr lang="fr-FR" sz="2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18" y="1250472"/>
            <a:ext cx="6755230" cy="40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xpédition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Expédition</Template>
  <TotalTime>5016</TotalTime>
  <Words>2092</Words>
  <Application>Microsoft Macintosh PowerPoint</Application>
  <PresentationFormat>Grand écran</PresentationFormat>
  <Paragraphs>317</Paragraphs>
  <Slides>56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5" baseType="lpstr">
      <vt:lpstr>American Typewriter</vt:lpstr>
      <vt:lpstr>Brush Script MT</vt:lpstr>
      <vt:lpstr>Calibri</vt:lpstr>
      <vt:lpstr>Chalkboard SE</vt:lpstr>
      <vt:lpstr>Chalkduster</vt:lpstr>
      <vt:lpstr>Gill Sans MT</vt:lpstr>
      <vt:lpstr>Wingdings</vt:lpstr>
      <vt:lpstr>Arial</vt:lpstr>
      <vt:lpstr>Expédition</vt:lpstr>
      <vt:lpstr>THE INTERNET OF THINGS M.DRUMARE  </vt:lpstr>
      <vt:lpstr>Présentation PowerPoint</vt:lpstr>
      <vt:lpstr>WHAT?</vt:lpstr>
      <vt:lpstr>Présentation PowerPoint</vt:lpstr>
      <vt:lpstr>THE WIRELESS FUTURE</vt:lpstr>
      <vt:lpstr>IOE, IOT, IIoT, M2M, INDUSTRY 4.0</vt:lpstr>
      <vt:lpstr>INTERNET OF EVERYTHING  </vt:lpstr>
      <vt:lpstr>THE INTERNET OF THINGS</vt:lpstr>
      <vt:lpstr>  Industrial Internet (of Things)  </vt:lpstr>
      <vt:lpstr>M2M (MACHINE TO MACHINE) </vt:lpstr>
      <vt:lpstr>INDUSTRY 4.0</vt:lpstr>
      <vt:lpstr>IOT IS HYPE</vt:lpstr>
      <vt:lpstr>IoT,THE NEXT BIG BUSINESS </vt:lpstr>
      <vt:lpstr>IOT IS EVERYWHERE</vt:lpstr>
      <vt:lpstr>IOT IS FOR EVERYTHING </vt:lpstr>
      <vt:lpstr>IOT IS FOR EVERYTHING  </vt:lpstr>
      <vt:lpstr>What is a smart anD connected product ? </vt:lpstr>
      <vt:lpstr>Connectivity serves a dual purpose</vt:lpstr>
      <vt:lpstr>What is a smart anD connected product ?</vt:lpstr>
      <vt:lpstr>Monitoring Value added </vt:lpstr>
      <vt:lpstr>CONTROL, OPTIMIZATION, AUTONOMY VALUE ADDED</vt:lpstr>
      <vt:lpstr>WIND TURBINE &amp; MINING MACHINE</vt:lpstr>
      <vt:lpstr>SMART TENNIS RACKET &amp; WEARABLE </vt:lpstr>
      <vt:lpstr>MEDTRONIC BLOOD GLUCOSE METER</vt:lpstr>
      <vt:lpstr>What made IOT possible?</vt:lpstr>
      <vt:lpstr>What made IOT possible?</vt:lpstr>
      <vt:lpstr>HOW TO  ? </vt:lpstr>
      <vt:lpstr>Présentation PowerPoint</vt:lpstr>
      <vt:lpstr> a new Technology Stack </vt:lpstr>
      <vt:lpstr>EXPERTISE IN PRODUCT DESIGN</vt:lpstr>
      <vt:lpstr>EXPERTISE IN PRODUCT DESIGN</vt:lpstr>
      <vt:lpstr>IMPLEMENT NEW AFTER-SALE SERVICES </vt:lpstr>
      <vt:lpstr>IMPLEMENT NEW MARKETING PRACTICES</vt:lpstr>
      <vt:lpstr>NEW HUMAN RESSOURCES CHALLENGES </vt:lpstr>
      <vt:lpstr>MAKE NEW STRATEGIC CHOICES REGARDING THE COST </vt:lpstr>
      <vt:lpstr>MAKE NEW STRATEGIC CHOICES REGARDING THE DATA</vt:lpstr>
      <vt:lpstr>MAKE NEW STRATEGY CHOICES REGARDING THE SERVICES  </vt:lpstr>
      <vt:lpstr>MAKE NEW STRATEGY CHOICES REGARDING THE SCOPE</vt:lpstr>
      <vt:lpstr>TESLA: THE SMART COMPANY </vt:lpstr>
      <vt:lpstr> GE : Internet Of AirLINES Things </vt:lpstr>
      <vt:lpstr>WHIRLPOOL : THE INVENTION OF THE SMART KITCHEN  </vt:lpstr>
      <vt:lpstr>IMPACTS  ? </vt:lpstr>
      <vt:lpstr>Présentation PowerPoint</vt:lpstr>
      <vt:lpstr> How value is created and captured?  </vt:lpstr>
      <vt:lpstr>IMPACT ON Bargaining power of buyers. </vt:lpstr>
      <vt:lpstr>Rivalry among competitors </vt:lpstr>
      <vt:lpstr> Threat of new entrants</vt:lpstr>
      <vt:lpstr> Threat of substitutes</vt:lpstr>
      <vt:lpstr>THREAT OF SUBSTITUTES-CAR INSDUSTRY </vt:lpstr>
      <vt:lpstr>THREAT OF SUBSTITUTES-CAR INSDUSTRY </vt:lpstr>
      <vt:lpstr>THREAT OF SUBSTITUTES-CAR INSDUSTRY </vt:lpstr>
      <vt:lpstr>Bargaining power of suppliers</vt:lpstr>
      <vt:lpstr>NEW INDUSTRY BOUNDARIES: SYSTEM OF SYSTEMS  </vt:lpstr>
      <vt:lpstr>SMART CITY IS THE SYSTEM OF SYSTEMS </vt:lpstr>
      <vt:lpstr>THE EMERGENCE OF THE « PLATFORM ECONOMICS » FOR IoT</vt:lpstr>
      <vt:lpstr>THE EMERGENCE OF THE « PLATFORM ECONOMICS » FOR IoT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288</cp:revision>
  <dcterms:created xsi:type="dcterms:W3CDTF">2016-09-09T09:05:35Z</dcterms:created>
  <dcterms:modified xsi:type="dcterms:W3CDTF">2016-11-14T08:03:14Z</dcterms:modified>
</cp:coreProperties>
</file>